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Amatic SC" pitchFamily="2" charset="0"/>
      <p:regular r:id="rId12"/>
      <p:bold r:id="rId13"/>
    </p:embeddedFont>
    <p:embeddedFont>
      <p:font typeface="Source Code Pro" panose="020B0509030403020204" pitchFamily="49" charset="77"/>
      <p:regular r:id="rId14"/>
      <p:bold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noj Seeram"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0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59" d="100"/>
          <a:sy n="159" d="100"/>
        </p:scale>
        <p:origin x="2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0-13T18:03:56.138" idx="1">
    <p:pos x="6000" y="0"/>
    <p:text>Use cases: 
Best place to fish in a certain lake.
Best place to find elephants when you're traveling in Africa. 
Do Before You Die type places: https://s-media-cache-ak0.pinimg.com/736x/e0/7f/04/e07f044d5af04105f933c2d42995f56d.jpg</p:text>
  </p:cm>
  <p:cm authorId="0" dt="2018-10-13T18:03:56.138" idx="3">
    <p:pos x="6000" y="100"/>
    <p:text>Trigg talk about Jeff simultaneously as I talk about Steve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8-10-13T18:03:56.139" idx="2">
    <p:pos x="6000" y="0"/>
    <p:text>We should add a category specification. A short summarizing sentence about crumb. Crumbs could be about anything.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This is for when you know where you want to go but you don’t know what to do there. The internet has other forums for when you know what you want to do but don’t know where to. go.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11"/>
        <p:cNvGrpSpPr/>
        <p:nvPr/>
      </p:nvGrpSpPr>
      <p:grpSpPr>
        <a:xfrm>
          <a:off x="0" y="0"/>
          <a:ext cx="0" cy="0"/>
          <a:chOff x="0" y="0"/>
          <a:chExt cx="0" cy="0"/>
        </a:xfrm>
      </p:grpSpPr>
      <p:sp>
        <p:nvSpPr>
          <p:cNvPr id="12" name="Shape 12"/>
          <p:cNvSpPr/>
          <p:nvPr/>
        </p:nvSpPr>
        <p:spPr>
          <a:xfrm>
            <a:off x="0" y="0"/>
            <a:ext cx="9144000" cy="3429000"/>
          </a:xfrm>
          <a:prstGeom prst="rect">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3" name="Shape 13"/>
          <p:cNvSpPr txBox="1">
            <a:spLocks noGrp="1"/>
          </p:cNvSpPr>
          <p:nvPr>
            <p:ph type="ctrTitle"/>
          </p:nvPr>
        </p:nvSpPr>
        <p:spPr>
          <a:xfrm>
            <a:off x="311700" y="392150"/>
            <a:ext cx="8520600" cy="2690400"/>
          </a:xfrm>
          <a:prstGeom prst="rect">
            <a:avLst/>
          </a:prstGeom>
        </p:spPr>
        <p:txBody>
          <a:bodyPr lIns="91425" tIns="91425" rIns="91425" bIns="91425" anchor="ctr" anchorCtr="0"/>
          <a:lstStyle>
            <a:lvl1pPr lvl="0" algn="ctr">
              <a:spcBef>
                <a:spcPts val="0"/>
              </a:spcBef>
              <a:buSzPct val="100000"/>
              <a:defRPr sz="8000"/>
            </a:lvl1pPr>
            <a:lvl2pPr lvl="1" algn="ctr">
              <a:spcBef>
                <a:spcPts val="0"/>
              </a:spcBef>
              <a:buSzPct val="100000"/>
              <a:defRPr sz="8000"/>
            </a:lvl2pPr>
            <a:lvl3pPr lvl="2" algn="ctr">
              <a:spcBef>
                <a:spcPts val="0"/>
              </a:spcBef>
              <a:buSzPct val="100000"/>
              <a:defRPr sz="8000"/>
            </a:lvl3pPr>
            <a:lvl4pPr lvl="3" algn="ctr">
              <a:spcBef>
                <a:spcPts val="0"/>
              </a:spcBef>
              <a:buSzPct val="100000"/>
              <a:defRPr sz="8000"/>
            </a:lvl4pPr>
            <a:lvl5pPr lvl="4" algn="ctr">
              <a:spcBef>
                <a:spcPts val="0"/>
              </a:spcBef>
              <a:buSzPct val="100000"/>
              <a:defRPr sz="8000"/>
            </a:lvl5pPr>
            <a:lvl6pPr lvl="5" algn="ctr">
              <a:spcBef>
                <a:spcPts val="0"/>
              </a:spcBef>
              <a:buSzPct val="100000"/>
              <a:defRPr sz="8000"/>
            </a:lvl6pPr>
            <a:lvl7pPr lvl="6" algn="ctr">
              <a:spcBef>
                <a:spcPts val="0"/>
              </a:spcBef>
              <a:buSzPct val="100000"/>
              <a:defRPr sz="8000"/>
            </a:lvl7pPr>
            <a:lvl8pPr lvl="7" algn="ctr">
              <a:spcBef>
                <a:spcPts val="0"/>
              </a:spcBef>
              <a:buSzPct val="100000"/>
              <a:defRPr sz="8000"/>
            </a:lvl8pPr>
            <a:lvl9pPr lvl="8" algn="ctr">
              <a:spcBef>
                <a:spcPts val="0"/>
              </a:spcBef>
              <a:buSzPct val="100000"/>
              <a:defRPr sz="8000"/>
            </a:lvl9pPr>
          </a:lstStyle>
          <a:p>
            <a:endParaRPr/>
          </a:p>
        </p:txBody>
      </p:sp>
      <p:sp>
        <p:nvSpPr>
          <p:cNvPr id="14" name="Shape 14"/>
          <p:cNvSpPr txBox="1">
            <a:spLocks noGrp="1"/>
          </p:cNvSpPr>
          <p:nvPr>
            <p:ph type="subTitle" idx="1"/>
          </p:nvPr>
        </p:nvSpPr>
        <p:spPr>
          <a:xfrm>
            <a:off x="311700" y="3890400"/>
            <a:ext cx="8520600" cy="706200"/>
          </a:xfrm>
          <a:prstGeom prst="rect">
            <a:avLst/>
          </a:prstGeom>
        </p:spPr>
        <p:txBody>
          <a:bodyPr lIns="91425" tIns="91425" rIns="91425" bIns="91425" anchor="ctr" anchorCtr="0"/>
          <a:lstStyle>
            <a:lvl1pPr lvl="0" algn="ctr">
              <a:lnSpc>
                <a:spcPct val="100000"/>
              </a:lnSpc>
              <a:spcBef>
                <a:spcPts val="0"/>
              </a:spcBef>
              <a:spcAft>
                <a:spcPts val="0"/>
              </a:spcAft>
              <a:buClr>
                <a:schemeClr val="accent1"/>
              </a:buClr>
              <a:buSzPct val="100000"/>
              <a:buNone/>
              <a:defRPr sz="2100" b="1">
                <a:solidFill>
                  <a:schemeClr val="accent1"/>
                </a:solidFill>
              </a:defRPr>
            </a:lvl1pPr>
            <a:lvl2pPr lvl="1" algn="ctr">
              <a:lnSpc>
                <a:spcPct val="100000"/>
              </a:lnSpc>
              <a:spcBef>
                <a:spcPts val="0"/>
              </a:spcBef>
              <a:spcAft>
                <a:spcPts val="0"/>
              </a:spcAft>
              <a:buClr>
                <a:schemeClr val="accent1"/>
              </a:buClr>
              <a:buSzPct val="100000"/>
              <a:buNone/>
              <a:defRPr sz="2100" b="1">
                <a:solidFill>
                  <a:schemeClr val="accent1"/>
                </a:solidFill>
              </a:defRPr>
            </a:lvl2pPr>
            <a:lvl3pPr lvl="2" algn="ctr">
              <a:lnSpc>
                <a:spcPct val="100000"/>
              </a:lnSpc>
              <a:spcBef>
                <a:spcPts val="0"/>
              </a:spcBef>
              <a:spcAft>
                <a:spcPts val="0"/>
              </a:spcAft>
              <a:buClr>
                <a:schemeClr val="accent1"/>
              </a:buClr>
              <a:buSzPct val="100000"/>
              <a:buNone/>
              <a:defRPr sz="2100" b="1">
                <a:solidFill>
                  <a:schemeClr val="accent1"/>
                </a:solidFill>
              </a:defRPr>
            </a:lvl3pPr>
            <a:lvl4pPr lvl="3" algn="ctr">
              <a:lnSpc>
                <a:spcPct val="100000"/>
              </a:lnSpc>
              <a:spcBef>
                <a:spcPts val="0"/>
              </a:spcBef>
              <a:spcAft>
                <a:spcPts val="0"/>
              </a:spcAft>
              <a:buClr>
                <a:schemeClr val="accent1"/>
              </a:buClr>
              <a:buSzPct val="100000"/>
              <a:buNone/>
              <a:defRPr sz="2100" b="1">
                <a:solidFill>
                  <a:schemeClr val="accent1"/>
                </a:solidFill>
              </a:defRPr>
            </a:lvl4pPr>
            <a:lvl5pPr lvl="4" algn="ctr">
              <a:lnSpc>
                <a:spcPct val="100000"/>
              </a:lnSpc>
              <a:spcBef>
                <a:spcPts val="0"/>
              </a:spcBef>
              <a:spcAft>
                <a:spcPts val="0"/>
              </a:spcAft>
              <a:buClr>
                <a:schemeClr val="accent1"/>
              </a:buClr>
              <a:buSzPct val="100000"/>
              <a:buNone/>
              <a:defRPr sz="2100" b="1">
                <a:solidFill>
                  <a:schemeClr val="accent1"/>
                </a:solidFill>
              </a:defRPr>
            </a:lvl5pPr>
            <a:lvl6pPr lvl="5" algn="ctr">
              <a:lnSpc>
                <a:spcPct val="100000"/>
              </a:lnSpc>
              <a:spcBef>
                <a:spcPts val="0"/>
              </a:spcBef>
              <a:spcAft>
                <a:spcPts val="0"/>
              </a:spcAft>
              <a:buClr>
                <a:schemeClr val="accent1"/>
              </a:buClr>
              <a:buSzPct val="100000"/>
              <a:buNone/>
              <a:defRPr sz="2100" b="1">
                <a:solidFill>
                  <a:schemeClr val="accent1"/>
                </a:solidFill>
              </a:defRPr>
            </a:lvl6pPr>
            <a:lvl7pPr lvl="6" algn="ctr">
              <a:lnSpc>
                <a:spcPct val="100000"/>
              </a:lnSpc>
              <a:spcBef>
                <a:spcPts val="0"/>
              </a:spcBef>
              <a:spcAft>
                <a:spcPts val="0"/>
              </a:spcAft>
              <a:buClr>
                <a:schemeClr val="accent1"/>
              </a:buClr>
              <a:buSzPct val="100000"/>
              <a:buNone/>
              <a:defRPr sz="2100" b="1">
                <a:solidFill>
                  <a:schemeClr val="accent1"/>
                </a:solidFill>
              </a:defRPr>
            </a:lvl7pPr>
            <a:lvl8pPr lvl="7" algn="ctr">
              <a:lnSpc>
                <a:spcPct val="100000"/>
              </a:lnSpc>
              <a:spcBef>
                <a:spcPts val="0"/>
              </a:spcBef>
              <a:spcAft>
                <a:spcPts val="0"/>
              </a:spcAft>
              <a:buClr>
                <a:schemeClr val="accent1"/>
              </a:buClr>
              <a:buSzPct val="100000"/>
              <a:buNone/>
              <a:defRPr sz="2100" b="1">
                <a:solidFill>
                  <a:schemeClr val="accent1"/>
                </a:solidFill>
              </a:defRPr>
            </a:lvl8pPr>
            <a:lvl9pPr lvl="8" algn="ctr">
              <a:lnSpc>
                <a:spcPct val="100000"/>
              </a:lnSpc>
              <a:spcBef>
                <a:spcPts val="0"/>
              </a:spcBef>
              <a:spcAft>
                <a:spcPts val="0"/>
              </a:spcAft>
              <a:buClr>
                <a:schemeClr val="accent1"/>
              </a:buClr>
              <a:buSzPct val="100000"/>
              <a:buNone/>
              <a:defRPr sz="2100" b="1">
                <a:solidFill>
                  <a:schemeClr val="accent1"/>
                </a:solidFill>
              </a:defRPr>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311700" y="1240275"/>
            <a:ext cx="8520600" cy="1981800"/>
          </a:xfrm>
          <a:prstGeom prst="rect">
            <a:avLst/>
          </a:prstGeom>
        </p:spPr>
        <p:txBody>
          <a:bodyPr lIns="91425" tIns="91425" rIns="91425" bIns="91425" anchor="b" anchorCtr="0"/>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a:endParaRPr/>
          </a:p>
        </p:txBody>
      </p:sp>
      <p:sp>
        <p:nvSpPr>
          <p:cNvPr id="50" name="Shape 50"/>
          <p:cNvSpPr txBox="1">
            <a:spLocks noGrp="1"/>
          </p:cNvSpPr>
          <p:nvPr>
            <p:ph type="body" idx="1"/>
          </p:nvPr>
        </p:nvSpPr>
        <p:spPr>
          <a:xfrm>
            <a:off x="311700" y="3304625"/>
            <a:ext cx="8520600" cy="1300800"/>
          </a:xfrm>
          <a:prstGeom prst="rect">
            <a:avLst/>
          </a:prstGeom>
        </p:spPr>
        <p:txBody>
          <a:bodyPr lIns="91425" tIns="91425" rIns="91425" bIns="91425" anchor="t" anchorCtr="0"/>
          <a:lstStyle>
            <a:lvl1pPr lvl="0" algn="ctr">
              <a:spcBef>
                <a:spcPts val="0"/>
              </a:spcBef>
              <a:buClr>
                <a:schemeClr val="accent1"/>
              </a:buClr>
              <a:defRPr>
                <a:solidFill>
                  <a:schemeClr val="accent1"/>
                </a:solidFill>
              </a:defRPr>
            </a:lvl1pPr>
            <a:lvl2pPr lvl="1" algn="ctr">
              <a:spcBef>
                <a:spcPts val="0"/>
              </a:spcBef>
              <a:buClr>
                <a:schemeClr val="accent1"/>
              </a:buClr>
              <a:defRPr>
                <a:solidFill>
                  <a:schemeClr val="accent1"/>
                </a:solidFill>
              </a:defRPr>
            </a:lvl2pPr>
            <a:lvl3pPr lvl="2" algn="ctr">
              <a:spcBef>
                <a:spcPts val="0"/>
              </a:spcBef>
              <a:buClr>
                <a:schemeClr val="accent1"/>
              </a:buClr>
              <a:defRPr>
                <a:solidFill>
                  <a:schemeClr val="accent1"/>
                </a:solidFill>
              </a:defRPr>
            </a:lvl3pPr>
            <a:lvl4pPr lvl="3" algn="ctr">
              <a:spcBef>
                <a:spcPts val="0"/>
              </a:spcBef>
              <a:buClr>
                <a:schemeClr val="accent1"/>
              </a:buClr>
              <a:defRPr>
                <a:solidFill>
                  <a:schemeClr val="accent1"/>
                </a:solidFill>
              </a:defRPr>
            </a:lvl4pPr>
            <a:lvl5pPr lvl="4" algn="ctr">
              <a:spcBef>
                <a:spcPts val="0"/>
              </a:spcBef>
              <a:buClr>
                <a:schemeClr val="accent1"/>
              </a:buClr>
              <a:defRPr>
                <a:solidFill>
                  <a:schemeClr val="accent1"/>
                </a:solidFill>
              </a:defRPr>
            </a:lvl5pPr>
            <a:lvl6pPr lvl="5" algn="ctr">
              <a:spcBef>
                <a:spcPts val="0"/>
              </a:spcBef>
              <a:buClr>
                <a:schemeClr val="accent1"/>
              </a:buClr>
              <a:defRPr>
                <a:solidFill>
                  <a:schemeClr val="accent1"/>
                </a:solidFill>
              </a:defRPr>
            </a:lvl6pPr>
            <a:lvl7pPr lvl="6" algn="ctr">
              <a:spcBef>
                <a:spcPts val="0"/>
              </a:spcBef>
              <a:buClr>
                <a:schemeClr val="accent1"/>
              </a:buClr>
              <a:defRPr>
                <a:solidFill>
                  <a:schemeClr val="accent1"/>
                </a:solidFill>
              </a:defRPr>
            </a:lvl7pPr>
            <a:lvl8pPr lvl="7" algn="ctr">
              <a:spcBef>
                <a:spcPts val="0"/>
              </a:spcBef>
              <a:buClr>
                <a:schemeClr val="accent1"/>
              </a:buClr>
              <a:defRPr>
                <a:solidFill>
                  <a:schemeClr val="accent1"/>
                </a:solidFill>
              </a:defRPr>
            </a:lvl8pPr>
            <a:lvl9pPr lvl="8" algn="ctr">
              <a:spcBef>
                <a:spcPts val="0"/>
              </a:spcBef>
              <a:buClr>
                <a:schemeClr val="accent1"/>
              </a:buClr>
              <a:defRPr>
                <a:solidFill>
                  <a:schemeClr val="accent1"/>
                </a:solidFill>
              </a:defRPr>
            </a:lvl9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2802750" y="802500"/>
            <a:ext cx="3538500" cy="3538500"/>
          </a:xfrm>
          <a:prstGeom prst="rect">
            <a:avLst/>
          </a:prstGeom>
          <a:solidFill>
            <a:srgbClr val="FFFFFF"/>
          </a:solidFill>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8" name="Shape 1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bg>
      <p:bgPr>
        <a:solidFill>
          <a:srgbClr val="FFFFFF"/>
        </a:solidFill>
        <a:effectLst/>
      </p:bgPr>
    </p:bg>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311700" y="292850"/>
            <a:ext cx="8520600" cy="80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311700" y="1228675"/>
            <a:ext cx="8520600" cy="334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292850"/>
            <a:ext cx="8520600" cy="80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228675"/>
            <a:ext cx="3999900" cy="3340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body" idx="2"/>
          </p:nvPr>
        </p:nvSpPr>
        <p:spPr>
          <a:xfrm>
            <a:off x="4832400" y="1228675"/>
            <a:ext cx="3999900" cy="3340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04800" y="309350"/>
            <a:ext cx="8537700" cy="748200"/>
          </a:xfrm>
          <a:prstGeom prst="rect">
            <a:avLst/>
          </a:prstGeom>
        </p:spPr>
        <p:txBody>
          <a:bodyPr lIns="91425" tIns="91425" rIns="91425" bIns="91425" anchor="t" anchorCtr="0"/>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a:endParaRPr/>
          </a:p>
        </p:txBody>
      </p:sp>
      <p:sp>
        <p:nvSpPr>
          <p:cNvPr id="30" name="Shape 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a:endParaRPr/>
          </a:p>
        </p:txBody>
      </p:sp>
      <p:sp>
        <p:nvSpPr>
          <p:cNvPr id="33" name="Shape 33"/>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Clr>
                <a:schemeClr val="lt1"/>
              </a:buClr>
              <a:buSzPct val="100000"/>
              <a:defRPr sz="6000">
                <a:solidFill>
                  <a:schemeClr val="lt1"/>
                </a:solidFill>
              </a:defRPr>
            </a:lvl1pPr>
            <a:lvl2pPr lvl="1">
              <a:spcBef>
                <a:spcPts val="0"/>
              </a:spcBef>
              <a:buClr>
                <a:schemeClr val="lt1"/>
              </a:buClr>
              <a:buSzPct val="100000"/>
              <a:defRPr sz="6000">
                <a:solidFill>
                  <a:schemeClr val="lt1"/>
                </a:solidFill>
              </a:defRPr>
            </a:lvl2pPr>
            <a:lvl3pPr lvl="2">
              <a:spcBef>
                <a:spcPts val="0"/>
              </a:spcBef>
              <a:buClr>
                <a:schemeClr val="lt1"/>
              </a:buClr>
              <a:buSzPct val="100000"/>
              <a:defRPr sz="6000">
                <a:solidFill>
                  <a:schemeClr val="lt1"/>
                </a:solidFill>
              </a:defRPr>
            </a:lvl3pPr>
            <a:lvl4pPr lvl="3">
              <a:spcBef>
                <a:spcPts val="0"/>
              </a:spcBef>
              <a:buClr>
                <a:schemeClr val="lt1"/>
              </a:buClr>
              <a:buSzPct val="100000"/>
              <a:defRPr sz="6000">
                <a:solidFill>
                  <a:schemeClr val="lt1"/>
                </a:solidFill>
              </a:defRPr>
            </a:lvl4pPr>
            <a:lvl5pPr lvl="4">
              <a:spcBef>
                <a:spcPts val="0"/>
              </a:spcBef>
              <a:buClr>
                <a:schemeClr val="lt1"/>
              </a:buClr>
              <a:buSzPct val="100000"/>
              <a:defRPr sz="6000">
                <a:solidFill>
                  <a:schemeClr val="lt1"/>
                </a:solidFill>
              </a:defRPr>
            </a:lvl5pPr>
            <a:lvl6pPr lvl="5">
              <a:spcBef>
                <a:spcPts val="0"/>
              </a:spcBef>
              <a:buClr>
                <a:schemeClr val="lt1"/>
              </a:buClr>
              <a:buSzPct val="100000"/>
              <a:defRPr sz="6000">
                <a:solidFill>
                  <a:schemeClr val="lt1"/>
                </a:solidFill>
              </a:defRPr>
            </a:lvl6pPr>
            <a:lvl7pPr lvl="6">
              <a:spcBef>
                <a:spcPts val="0"/>
              </a:spcBef>
              <a:buClr>
                <a:schemeClr val="lt1"/>
              </a:buClr>
              <a:buSzPct val="100000"/>
              <a:defRPr sz="6000">
                <a:solidFill>
                  <a:schemeClr val="lt1"/>
                </a:solidFill>
              </a:defRPr>
            </a:lvl7pPr>
            <a:lvl8pPr lvl="7">
              <a:spcBef>
                <a:spcPts val="0"/>
              </a:spcBef>
              <a:buClr>
                <a:schemeClr val="lt1"/>
              </a:buClr>
              <a:buSzPct val="100000"/>
              <a:defRPr sz="6000">
                <a:solidFill>
                  <a:schemeClr val="lt1"/>
                </a:solidFill>
              </a:defRPr>
            </a:lvl8pPr>
            <a:lvl9pPr lvl="8">
              <a:spcBef>
                <a:spcPts val="0"/>
              </a:spcBef>
              <a:buClr>
                <a:schemeClr val="lt1"/>
              </a:buClr>
              <a:buSzPct val="100000"/>
              <a:defRPr sz="6000">
                <a:solidFill>
                  <a:schemeClr val="lt1"/>
                </a:solidFill>
              </a:defRPr>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
        <p:cNvGrpSpPr/>
        <p:nvPr/>
      </p:nvGrpSpPr>
      <p:grpSpPr>
        <a:xfrm>
          <a:off x="0" y="0"/>
          <a:ext cx="0" cy="0"/>
          <a:chOff x="0" y="0"/>
          <a:chExt cx="0" cy="0"/>
        </a:xfrm>
      </p:grpSpPr>
      <p:sp>
        <p:nvSpPr>
          <p:cNvPr id="39" name="Shape 39"/>
          <p:cNvSpPr/>
          <p:nvPr/>
        </p:nvSpPr>
        <p:spPr>
          <a:xfrm>
            <a:off x="4572000" y="-2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0" name="Shape 40"/>
          <p:cNvCxnSpPr/>
          <p:nvPr/>
        </p:nvCxnSpPr>
        <p:spPr>
          <a:xfrm>
            <a:off x="5029675" y="4495500"/>
            <a:ext cx="468300" cy="0"/>
          </a:xfrm>
          <a:prstGeom prst="straightConnector1">
            <a:avLst/>
          </a:prstGeom>
          <a:noFill/>
          <a:ln w="28575" cap="flat" cmpd="sng">
            <a:solidFill>
              <a:schemeClr val="lt1"/>
            </a:solidFill>
            <a:prstDash val="solid"/>
            <a:round/>
            <a:headEnd type="none" w="med" len="med"/>
            <a:tailEnd type="none" w="med" len="med"/>
          </a:ln>
        </p:spPr>
      </p:cxnSp>
      <p:sp>
        <p:nvSpPr>
          <p:cNvPr id="41" name="Shape 41"/>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42" name="Shape 42"/>
          <p:cNvSpPr txBox="1">
            <a:spLocks noGrp="1"/>
          </p:cNvSpPr>
          <p:nvPr>
            <p:ph type="subTitle" idx="1"/>
          </p:nvPr>
        </p:nvSpPr>
        <p:spPr>
          <a:xfrm>
            <a:off x="265500" y="2845222"/>
            <a:ext cx="4045200" cy="1345500"/>
          </a:xfrm>
          <a:prstGeom prst="rect">
            <a:avLst/>
          </a:prstGeom>
        </p:spPr>
        <p:txBody>
          <a:bodyPr lIns="91425" tIns="91425" rIns="91425" bIns="91425" anchor="t" anchorCtr="0"/>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a:endParaRPr/>
          </a:p>
        </p:txBody>
      </p:sp>
      <p:sp>
        <p:nvSpPr>
          <p:cNvPr id="43" name="Shape 43"/>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9500" y="4230575"/>
            <a:ext cx="5998800" cy="598800"/>
          </a:xfrm>
          <a:prstGeom prst="rect">
            <a:avLst/>
          </a:prstGeom>
        </p:spPr>
        <p:txBody>
          <a:bodyPr lIns="91425" tIns="91425" rIns="91425" bIns="91425" anchor="ctr" anchorCtr="0"/>
          <a:lstStyle>
            <a:lvl1pPr lvl="0">
              <a:lnSpc>
                <a:spcPct val="100000"/>
              </a:lnSpc>
              <a:spcBef>
                <a:spcPts val="0"/>
              </a:spcBef>
              <a:spcAft>
                <a:spcPts val="0"/>
              </a:spcAft>
              <a:buClr>
                <a:schemeClr val="accent1"/>
              </a:buClr>
              <a:buSzPct val="100000"/>
              <a:buFont typeface="Amatic SC"/>
              <a:buNone/>
              <a:defRPr sz="2400" b="1">
                <a:solidFill>
                  <a:schemeClr val="accent1"/>
                </a:solidFill>
                <a:latin typeface="Amatic SC"/>
                <a:ea typeface="Amatic SC"/>
                <a:cs typeface="Amatic SC"/>
                <a:sym typeface="Amatic SC"/>
              </a:defRPr>
            </a:lvl1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292850"/>
            <a:ext cx="8520600" cy="801000"/>
          </a:xfrm>
          <a:prstGeom prst="rect">
            <a:avLst/>
          </a:prstGeom>
          <a:noFill/>
          <a:ln>
            <a:noFill/>
          </a:ln>
        </p:spPr>
        <p:txBody>
          <a:bodyPr lIns="91425" tIns="91425" rIns="91425" bIns="91425" anchor="t" anchorCtr="0"/>
          <a:lstStyle>
            <a:lvl1pPr lvl="0">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1pPr>
            <a:lvl2pPr lvl="1">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2pPr>
            <a:lvl3pPr lvl="2">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3pPr>
            <a:lvl4pPr lvl="3">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4pPr>
            <a:lvl5pPr lvl="4">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5pPr>
            <a:lvl6pPr lvl="5">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6pPr>
            <a:lvl7pPr lvl="6">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7pPr>
            <a:lvl8pPr lvl="7">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8pPr>
            <a:lvl9pPr lvl="8">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9pPr>
          </a:lstStyle>
          <a:p>
            <a:endParaRPr/>
          </a:p>
        </p:txBody>
      </p:sp>
      <p:sp>
        <p:nvSpPr>
          <p:cNvPr id="7" name="Shape 7"/>
          <p:cNvSpPr txBox="1">
            <a:spLocks noGrp="1"/>
          </p:cNvSpPr>
          <p:nvPr>
            <p:ph type="body" idx="1"/>
          </p:nvPr>
        </p:nvSpPr>
        <p:spPr>
          <a:xfrm>
            <a:off x="311700" y="1228675"/>
            <a:ext cx="8520600" cy="3340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
        <p:nvSpPr>
          <p:cNvPr id="9" name="Shape 9"/>
          <p:cNvSpPr/>
          <p:nvPr/>
        </p:nvSpPr>
        <p:spPr>
          <a:xfrm>
            <a:off x="9001775" y="250"/>
            <a:ext cx="150600" cy="5191200"/>
          </a:xfrm>
          <a:prstGeom prst="rect">
            <a:avLst/>
          </a:prstGeom>
          <a:solidFill>
            <a:schemeClr val="dk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10"/>
          <p:cNvSpPr/>
          <p:nvPr/>
        </p:nvSpPr>
        <p:spPr>
          <a:xfrm>
            <a:off x="8375" y="-125"/>
            <a:ext cx="150600" cy="5143500"/>
          </a:xfrm>
          <a:prstGeom prst="rect">
            <a:avLst/>
          </a:prstGeom>
          <a:solidFill>
            <a:schemeClr val="dk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Shape 58"/>
          <p:cNvPicPr preferRelativeResize="0"/>
          <p:nvPr/>
        </p:nvPicPr>
        <p:blipFill>
          <a:blip r:embed="rId3">
            <a:alphaModFix amt="44000"/>
          </a:blip>
          <a:stretch>
            <a:fillRect/>
          </a:stretch>
        </p:blipFill>
        <p:spPr>
          <a:xfrm rot="7933561">
            <a:off x="2937649" y="223304"/>
            <a:ext cx="3385075" cy="3994375"/>
          </a:xfrm>
          <a:prstGeom prst="rect">
            <a:avLst/>
          </a:prstGeom>
          <a:noFill/>
          <a:ln>
            <a:noFill/>
          </a:ln>
        </p:spPr>
      </p:pic>
      <p:sp>
        <p:nvSpPr>
          <p:cNvPr id="59" name="Shape 59"/>
          <p:cNvSpPr txBox="1">
            <a:spLocks noGrp="1"/>
          </p:cNvSpPr>
          <p:nvPr>
            <p:ph type="ctrTitle"/>
          </p:nvPr>
        </p:nvSpPr>
        <p:spPr>
          <a:xfrm>
            <a:off x="311700" y="392150"/>
            <a:ext cx="8520600" cy="2690400"/>
          </a:xfrm>
          <a:prstGeom prst="rect">
            <a:avLst/>
          </a:prstGeom>
        </p:spPr>
        <p:txBody>
          <a:bodyPr lIns="91425" tIns="91425" rIns="91425" bIns="91425" anchor="ctr" anchorCtr="0">
            <a:noAutofit/>
          </a:bodyPr>
          <a:lstStyle/>
          <a:p>
            <a:pPr lvl="0">
              <a:spcBef>
                <a:spcPts val="0"/>
              </a:spcBef>
              <a:buNone/>
            </a:pPr>
            <a:r>
              <a:rPr lang="en"/>
              <a:t>Crumble</a:t>
            </a:r>
          </a:p>
        </p:txBody>
      </p:sp>
      <p:sp>
        <p:nvSpPr>
          <p:cNvPr id="60" name="Shape 60"/>
          <p:cNvSpPr txBox="1">
            <a:spLocks noGrp="1"/>
          </p:cNvSpPr>
          <p:nvPr>
            <p:ph type="subTitle" idx="1"/>
          </p:nvPr>
        </p:nvSpPr>
        <p:spPr>
          <a:xfrm>
            <a:off x="311700" y="3890400"/>
            <a:ext cx="8520600" cy="706200"/>
          </a:xfrm>
          <a:prstGeom prst="rect">
            <a:avLst/>
          </a:prstGeom>
        </p:spPr>
        <p:txBody>
          <a:bodyPr lIns="91425" tIns="91425" rIns="91425" bIns="91425" anchor="ctr" anchorCtr="0">
            <a:noAutofit/>
          </a:bodyPr>
          <a:lstStyle/>
          <a:p>
            <a:pPr lvl="0">
              <a:spcBef>
                <a:spcPts val="0"/>
              </a:spcBef>
              <a:buNone/>
            </a:pPr>
            <a:r>
              <a:rPr lang="en" sz="3600" b="0">
                <a:latin typeface="Amatic SC"/>
                <a:ea typeface="Amatic SC"/>
                <a:cs typeface="Amatic SC"/>
                <a:sym typeface="Amatic SC"/>
              </a:rPr>
              <a:t>Trigg La Tour, Manoj Seeram, Josh Lewis</a:t>
            </a:r>
            <a:r>
              <a:rPr lang="en" sz="3600">
                <a:latin typeface="Amatic SC"/>
                <a:ea typeface="Amatic SC"/>
                <a:cs typeface="Amatic SC"/>
                <a:sym typeface="Amatic SC"/>
              </a:rPr>
              <a:t> </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
        <p:cNvGrpSpPr/>
        <p:nvPr/>
      </p:nvGrpSpPr>
      <p:grpSpPr>
        <a:xfrm>
          <a:off x="0" y="0"/>
          <a:ext cx="0" cy="0"/>
          <a:chOff x="0" y="0"/>
          <a:chExt cx="0" cy="0"/>
        </a:xfrm>
      </p:grpSpPr>
      <p:pic>
        <p:nvPicPr>
          <p:cNvPr id="65" name="Shape 65"/>
          <p:cNvPicPr preferRelativeResize="0"/>
          <p:nvPr/>
        </p:nvPicPr>
        <p:blipFill>
          <a:blip r:embed="rId3">
            <a:alphaModFix amt="44000"/>
          </a:blip>
          <a:stretch>
            <a:fillRect/>
          </a:stretch>
        </p:blipFill>
        <p:spPr>
          <a:xfrm rot="7933561">
            <a:off x="2820574" y="373829"/>
            <a:ext cx="3385075" cy="3994375"/>
          </a:xfrm>
          <a:prstGeom prst="rect">
            <a:avLst/>
          </a:prstGeom>
          <a:noFill/>
          <a:ln>
            <a:noFill/>
          </a:ln>
        </p:spPr>
      </p:pic>
      <p:sp>
        <p:nvSpPr>
          <p:cNvPr id="66" name="Shape 66"/>
          <p:cNvSpPr txBox="1">
            <a:spLocks noGrp="1"/>
          </p:cNvSpPr>
          <p:nvPr>
            <p:ph type="title"/>
          </p:nvPr>
        </p:nvSpPr>
        <p:spPr>
          <a:xfrm>
            <a:off x="846350" y="2396850"/>
            <a:ext cx="1712100" cy="696600"/>
          </a:xfrm>
          <a:prstGeom prst="rect">
            <a:avLst/>
          </a:prstGeom>
        </p:spPr>
        <p:txBody>
          <a:bodyPr lIns="91425" tIns="91425" rIns="91425" bIns="91425" anchor="t" anchorCtr="0">
            <a:noAutofit/>
          </a:bodyPr>
          <a:lstStyle/>
          <a:p>
            <a:pPr lvl="0">
              <a:spcBef>
                <a:spcPts val="0"/>
              </a:spcBef>
              <a:buNone/>
            </a:pPr>
            <a:r>
              <a:rPr lang="en" sz="3600" b="0"/>
              <a:t>Needs a Goal</a:t>
            </a:r>
          </a:p>
        </p:txBody>
      </p:sp>
      <p:sp>
        <p:nvSpPr>
          <p:cNvPr id="67" name="Shape 67"/>
          <p:cNvSpPr txBox="1">
            <a:spLocks noGrp="1"/>
          </p:cNvSpPr>
          <p:nvPr>
            <p:ph type="title"/>
          </p:nvPr>
        </p:nvSpPr>
        <p:spPr>
          <a:xfrm>
            <a:off x="474650" y="994300"/>
            <a:ext cx="2650800" cy="801000"/>
          </a:xfrm>
          <a:prstGeom prst="rect">
            <a:avLst/>
          </a:prstGeom>
        </p:spPr>
        <p:txBody>
          <a:bodyPr lIns="91425" tIns="91425" rIns="91425" bIns="91425" anchor="t" anchorCtr="0">
            <a:noAutofit/>
          </a:bodyPr>
          <a:lstStyle/>
          <a:p>
            <a:pPr lvl="0" rtl="0">
              <a:spcBef>
                <a:spcPts val="0"/>
              </a:spcBef>
              <a:buNone/>
            </a:pPr>
            <a:r>
              <a:rPr lang="en" sz="3600" b="0"/>
              <a:t>Needs an ADVENTURE</a:t>
            </a:r>
          </a:p>
        </p:txBody>
      </p:sp>
      <p:cxnSp>
        <p:nvCxnSpPr>
          <p:cNvPr id="68" name="Shape 68"/>
          <p:cNvCxnSpPr/>
          <p:nvPr/>
        </p:nvCxnSpPr>
        <p:spPr>
          <a:xfrm flipH="1">
            <a:off x="1699850" y="1700250"/>
            <a:ext cx="5100" cy="696600"/>
          </a:xfrm>
          <a:prstGeom prst="straightConnector1">
            <a:avLst/>
          </a:prstGeom>
          <a:noFill/>
          <a:ln w="9525" cap="flat" cmpd="sng">
            <a:solidFill>
              <a:schemeClr val="dk2"/>
            </a:solidFill>
            <a:prstDash val="solid"/>
            <a:round/>
            <a:headEnd type="none" w="lg" len="lg"/>
            <a:tailEnd type="triangle" w="lg" len="lg"/>
          </a:ln>
        </p:spPr>
      </p:cxnSp>
      <p:sp>
        <p:nvSpPr>
          <p:cNvPr id="69" name="Shape 69"/>
          <p:cNvSpPr txBox="1">
            <a:spLocks noGrp="1"/>
          </p:cNvSpPr>
          <p:nvPr>
            <p:ph type="title"/>
          </p:nvPr>
        </p:nvSpPr>
        <p:spPr>
          <a:xfrm>
            <a:off x="5889175" y="994300"/>
            <a:ext cx="2360100" cy="653700"/>
          </a:xfrm>
          <a:prstGeom prst="rect">
            <a:avLst/>
          </a:prstGeom>
        </p:spPr>
        <p:txBody>
          <a:bodyPr lIns="91425" tIns="91425" rIns="91425" bIns="91425" anchor="t" anchorCtr="0">
            <a:noAutofit/>
          </a:bodyPr>
          <a:lstStyle/>
          <a:p>
            <a:pPr lvl="0" rtl="0">
              <a:spcBef>
                <a:spcPts val="0"/>
              </a:spcBef>
              <a:buNone/>
            </a:pPr>
            <a:r>
              <a:rPr lang="en" sz="3600" b="0"/>
              <a:t>Had An Adventure</a:t>
            </a:r>
          </a:p>
        </p:txBody>
      </p:sp>
      <p:sp>
        <p:nvSpPr>
          <p:cNvPr id="70" name="Shape 70"/>
          <p:cNvSpPr txBox="1">
            <a:spLocks noGrp="1"/>
          </p:cNvSpPr>
          <p:nvPr>
            <p:ph type="title"/>
          </p:nvPr>
        </p:nvSpPr>
        <p:spPr>
          <a:xfrm>
            <a:off x="669950" y="193300"/>
            <a:ext cx="2070000" cy="801000"/>
          </a:xfrm>
          <a:prstGeom prst="rect">
            <a:avLst/>
          </a:prstGeom>
        </p:spPr>
        <p:txBody>
          <a:bodyPr lIns="91425" tIns="91425" rIns="91425" bIns="91425" anchor="t" anchorCtr="0">
            <a:noAutofit/>
          </a:bodyPr>
          <a:lstStyle/>
          <a:p>
            <a:pPr lvl="0" rtl="0">
              <a:spcBef>
                <a:spcPts val="0"/>
              </a:spcBef>
              <a:buNone/>
            </a:pPr>
            <a:r>
              <a:rPr lang="en"/>
              <a:t>Person - Jeff</a:t>
            </a:r>
          </a:p>
        </p:txBody>
      </p:sp>
      <p:sp>
        <p:nvSpPr>
          <p:cNvPr id="71" name="Shape 71"/>
          <p:cNvSpPr txBox="1">
            <a:spLocks noGrp="1"/>
          </p:cNvSpPr>
          <p:nvPr>
            <p:ph type="title"/>
          </p:nvPr>
        </p:nvSpPr>
        <p:spPr>
          <a:xfrm>
            <a:off x="5889175" y="193300"/>
            <a:ext cx="2360100" cy="801000"/>
          </a:xfrm>
          <a:prstGeom prst="rect">
            <a:avLst/>
          </a:prstGeom>
        </p:spPr>
        <p:txBody>
          <a:bodyPr lIns="91425" tIns="91425" rIns="91425" bIns="91425" anchor="t" anchorCtr="0">
            <a:noAutofit/>
          </a:bodyPr>
          <a:lstStyle/>
          <a:p>
            <a:pPr lvl="0" rtl="0">
              <a:spcBef>
                <a:spcPts val="0"/>
              </a:spcBef>
              <a:buNone/>
            </a:pPr>
            <a:r>
              <a:rPr lang="en"/>
              <a:t>Person - Steve</a:t>
            </a:r>
          </a:p>
        </p:txBody>
      </p:sp>
      <p:sp>
        <p:nvSpPr>
          <p:cNvPr id="72" name="Shape 72"/>
          <p:cNvSpPr txBox="1">
            <a:spLocks noGrp="1"/>
          </p:cNvSpPr>
          <p:nvPr>
            <p:ph type="title"/>
          </p:nvPr>
        </p:nvSpPr>
        <p:spPr>
          <a:xfrm>
            <a:off x="5953975" y="2344650"/>
            <a:ext cx="2230500" cy="801000"/>
          </a:xfrm>
          <a:prstGeom prst="rect">
            <a:avLst/>
          </a:prstGeom>
        </p:spPr>
        <p:txBody>
          <a:bodyPr lIns="91425" tIns="91425" rIns="91425" bIns="91425" anchor="t" anchorCtr="0">
            <a:noAutofit/>
          </a:bodyPr>
          <a:lstStyle/>
          <a:p>
            <a:pPr lvl="0" rtl="0">
              <a:spcBef>
                <a:spcPts val="0"/>
              </a:spcBef>
              <a:buNone/>
            </a:pPr>
            <a:r>
              <a:rPr lang="en" sz="3600" b="0"/>
              <a:t>Needs to Share It</a:t>
            </a:r>
          </a:p>
        </p:txBody>
      </p:sp>
      <p:cxnSp>
        <p:nvCxnSpPr>
          <p:cNvPr id="73" name="Shape 73"/>
          <p:cNvCxnSpPr/>
          <p:nvPr/>
        </p:nvCxnSpPr>
        <p:spPr>
          <a:xfrm>
            <a:off x="7069225" y="1721700"/>
            <a:ext cx="0" cy="653700"/>
          </a:xfrm>
          <a:prstGeom prst="straightConnector1">
            <a:avLst/>
          </a:prstGeom>
          <a:noFill/>
          <a:ln w="9525" cap="flat" cmpd="sng">
            <a:solidFill>
              <a:schemeClr val="dk2"/>
            </a:solidFill>
            <a:prstDash val="solid"/>
            <a:round/>
            <a:headEnd type="none" w="lg" len="lg"/>
            <a:tailEnd type="triangle" w="lg" len="lg"/>
          </a:ln>
        </p:spPr>
      </p:cxnSp>
      <p:pic>
        <p:nvPicPr>
          <p:cNvPr id="74" name="Shape 74"/>
          <p:cNvPicPr preferRelativeResize="0"/>
          <p:nvPr/>
        </p:nvPicPr>
        <p:blipFill>
          <a:blip r:embed="rId4">
            <a:alphaModFix/>
          </a:blip>
          <a:stretch>
            <a:fillRect/>
          </a:stretch>
        </p:blipFill>
        <p:spPr>
          <a:xfrm>
            <a:off x="2327875" y="1464799"/>
            <a:ext cx="3561300" cy="2213924"/>
          </a:xfrm>
          <a:prstGeom prst="rect">
            <a:avLst/>
          </a:prstGeom>
          <a:noFill/>
          <a:ln>
            <a:noFill/>
          </a:ln>
        </p:spPr>
      </p:pic>
      <p:sp>
        <p:nvSpPr>
          <p:cNvPr id="75" name="Shape 75"/>
          <p:cNvSpPr txBox="1">
            <a:spLocks noGrp="1"/>
          </p:cNvSpPr>
          <p:nvPr>
            <p:ph type="title"/>
          </p:nvPr>
        </p:nvSpPr>
        <p:spPr>
          <a:xfrm>
            <a:off x="706806" y="3800922"/>
            <a:ext cx="1986087" cy="696600"/>
          </a:xfrm>
          <a:prstGeom prst="rect">
            <a:avLst/>
          </a:prstGeom>
        </p:spPr>
        <p:txBody>
          <a:bodyPr lIns="91425" tIns="91425" rIns="91425" bIns="91425" anchor="t" anchorCtr="0">
            <a:noAutofit/>
          </a:bodyPr>
          <a:lstStyle/>
          <a:p>
            <a:pPr lvl="0" rtl="0">
              <a:spcBef>
                <a:spcPts val="0"/>
              </a:spcBef>
              <a:buNone/>
            </a:pPr>
            <a:r>
              <a:rPr lang="en" sz="3600" b="0" dirty="0"/>
              <a:t>Finds a Crumb</a:t>
            </a:r>
          </a:p>
        </p:txBody>
      </p:sp>
      <p:sp>
        <p:nvSpPr>
          <p:cNvPr id="76" name="Shape 76"/>
          <p:cNvSpPr txBox="1">
            <a:spLocks noGrp="1"/>
          </p:cNvSpPr>
          <p:nvPr>
            <p:ph type="title"/>
          </p:nvPr>
        </p:nvSpPr>
        <p:spPr>
          <a:xfrm>
            <a:off x="6046319" y="3800922"/>
            <a:ext cx="2045812" cy="696600"/>
          </a:xfrm>
          <a:prstGeom prst="rect">
            <a:avLst/>
          </a:prstGeom>
        </p:spPr>
        <p:txBody>
          <a:bodyPr lIns="91425" tIns="91425" rIns="91425" bIns="91425" anchor="t" anchorCtr="0">
            <a:noAutofit/>
          </a:bodyPr>
          <a:lstStyle/>
          <a:p>
            <a:pPr lvl="0" rtl="0">
              <a:spcBef>
                <a:spcPts val="0"/>
              </a:spcBef>
              <a:buNone/>
            </a:pPr>
            <a:r>
              <a:rPr lang="en" sz="3600" b="0" dirty="0"/>
              <a:t>Leaves a crumb</a:t>
            </a:r>
          </a:p>
        </p:txBody>
      </p:sp>
      <p:cxnSp>
        <p:nvCxnSpPr>
          <p:cNvPr id="77" name="Shape 77"/>
          <p:cNvCxnSpPr>
            <a:cxnSpLocks/>
            <a:stCxn id="66" idx="2"/>
            <a:endCxn id="75" idx="0"/>
          </p:cNvCxnSpPr>
          <p:nvPr/>
        </p:nvCxnSpPr>
        <p:spPr>
          <a:xfrm flipH="1">
            <a:off x="1699850" y="3093450"/>
            <a:ext cx="2550" cy="707472"/>
          </a:xfrm>
          <a:prstGeom prst="straightConnector1">
            <a:avLst/>
          </a:prstGeom>
          <a:noFill/>
          <a:ln w="9525" cap="flat" cmpd="sng">
            <a:solidFill>
              <a:schemeClr val="dk2"/>
            </a:solidFill>
            <a:prstDash val="solid"/>
            <a:round/>
            <a:headEnd type="none" w="lg" len="lg"/>
            <a:tailEnd type="triangle" w="lg" len="lg"/>
          </a:ln>
        </p:spPr>
      </p:cxnSp>
      <p:cxnSp>
        <p:nvCxnSpPr>
          <p:cNvPr id="78" name="Shape 78"/>
          <p:cNvCxnSpPr>
            <a:cxnSpLocks/>
            <a:stCxn id="72" idx="2"/>
            <a:endCxn id="76" idx="0"/>
          </p:cNvCxnSpPr>
          <p:nvPr/>
        </p:nvCxnSpPr>
        <p:spPr>
          <a:xfrm>
            <a:off x="7069225" y="3145650"/>
            <a:ext cx="0" cy="655272"/>
          </a:xfrm>
          <a:prstGeom prst="straightConnector1">
            <a:avLst/>
          </a:prstGeom>
          <a:noFill/>
          <a:ln w="9525" cap="flat" cmpd="sng">
            <a:solidFill>
              <a:schemeClr val="dk2"/>
            </a:solidFill>
            <a:prstDash val="solid"/>
            <a:round/>
            <a:headEnd type="none" w="lg" len="lg"/>
            <a:tailEnd type="triangle" w="lg" len="lg"/>
          </a:ln>
        </p:spPr>
      </p:cxnSp>
      <p:sp>
        <p:nvSpPr>
          <p:cNvPr id="79" name="Shape 79"/>
          <p:cNvSpPr txBox="1"/>
          <p:nvPr/>
        </p:nvSpPr>
        <p:spPr>
          <a:xfrm>
            <a:off x="2799100" y="2879250"/>
            <a:ext cx="2914200" cy="1169100"/>
          </a:xfrm>
          <a:prstGeom prst="rect">
            <a:avLst/>
          </a:prstGeom>
          <a:noFill/>
          <a:ln>
            <a:noFill/>
          </a:ln>
        </p:spPr>
        <p:txBody>
          <a:bodyPr lIns="91425" tIns="91425" rIns="91425" bIns="91425" anchor="ctr" anchorCtr="0">
            <a:noAutofit/>
          </a:bodyPr>
          <a:lstStyle/>
          <a:p>
            <a:pPr lvl="0" algn="ctr" rtl="0">
              <a:spcBef>
                <a:spcPts val="0"/>
              </a:spcBef>
              <a:buNone/>
            </a:pPr>
            <a:r>
              <a:rPr lang="en" sz="8000" b="1">
                <a:solidFill>
                  <a:schemeClr val="accent1"/>
                </a:solidFill>
                <a:latin typeface="Amatic SC"/>
                <a:ea typeface="Amatic SC"/>
                <a:cs typeface="Amatic SC"/>
                <a:sym typeface="Amatic SC"/>
              </a:rPr>
              <a:t>Crumble</a:t>
            </a:r>
          </a:p>
        </p:txBody>
      </p:sp>
      <p:sp>
        <p:nvSpPr>
          <p:cNvPr id="81" name="Shape 81"/>
          <p:cNvSpPr/>
          <p:nvPr/>
        </p:nvSpPr>
        <p:spPr>
          <a:xfrm>
            <a:off x="0" y="-24025"/>
            <a:ext cx="150600" cy="5143500"/>
          </a:xfrm>
          <a:prstGeom prst="rect">
            <a:avLst/>
          </a:prstGeom>
          <a:solidFill>
            <a:schemeClr val="dk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 name="Shape 82"/>
          <p:cNvSpPr/>
          <p:nvPr/>
        </p:nvSpPr>
        <p:spPr>
          <a:xfrm>
            <a:off x="8993400" y="-23650"/>
            <a:ext cx="150600" cy="5191200"/>
          </a:xfrm>
          <a:prstGeom prst="rect">
            <a:avLst/>
          </a:prstGeom>
          <a:solidFill>
            <a:schemeClr val="dk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6" name="Shape 78">
            <a:extLst>
              <a:ext uri="{FF2B5EF4-FFF2-40B4-BE49-F238E27FC236}">
                <a16:creationId xmlns:a16="http://schemas.microsoft.com/office/drawing/2014/main" id="{42A8CBD7-C840-0F46-9C17-DF41B3AAA973}"/>
              </a:ext>
            </a:extLst>
          </p:cNvPr>
          <p:cNvCxnSpPr>
            <a:cxnSpLocks/>
            <a:stCxn id="76" idx="1"/>
          </p:cNvCxnSpPr>
          <p:nvPr/>
        </p:nvCxnSpPr>
        <p:spPr>
          <a:xfrm flipH="1">
            <a:off x="5229726" y="4149222"/>
            <a:ext cx="816593" cy="86919"/>
          </a:xfrm>
          <a:prstGeom prst="straightConnector1">
            <a:avLst/>
          </a:prstGeom>
          <a:noFill/>
          <a:ln w="9525" cap="flat" cmpd="sng">
            <a:solidFill>
              <a:schemeClr val="dk2"/>
            </a:solidFill>
            <a:prstDash val="solid"/>
            <a:round/>
            <a:headEnd type="none" w="lg" len="lg"/>
            <a:tailEnd type="triangle" w="lg" len="lg"/>
          </a:ln>
        </p:spPr>
      </p:cxnSp>
      <p:cxnSp>
        <p:nvCxnSpPr>
          <p:cNvPr id="40" name="Shape 78">
            <a:extLst>
              <a:ext uri="{FF2B5EF4-FFF2-40B4-BE49-F238E27FC236}">
                <a16:creationId xmlns:a16="http://schemas.microsoft.com/office/drawing/2014/main" id="{D1A4F570-DFE9-2646-85AE-3387B0DE323E}"/>
              </a:ext>
            </a:extLst>
          </p:cNvPr>
          <p:cNvCxnSpPr>
            <a:cxnSpLocks/>
            <a:stCxn id="75" idx="3"/>
          </p:cNvCxnSpPr>
          <p:nvPr/>
        </p:nvCxnSpPr>
        <p:spPr>
          <a:xfrm>
            <a:off x="2692893" y="4149222"/>
            <a:ext cx="2223502" cy="150062"/>
          </a:xfrm>
          <a:prstGeom prst="straightConnector1">
            <a:avLst/>
          </a:prstGeom>
          <a:noFill/>
          <a:ln w="9525" cap="flat" cmpd="sng">
            <a:solidFill>
              <a:schemeClr val="dk2"/>
            </a:solidFill>
            <a:prstDash val="solid"/>
            <a:round/>
            <a:headEnd type="none" w="lg" len="lg"/>
            <a:tailEnd type="triangle" w="lg" len="lg"/>
          </a:ln>
        </p:spPr>
      </p:cxnSp>
      <p:pic>
        <p:nvPicPr>
          <p:cNvPr id="83" name="Shape 65">
            <a:extLst>
              <a:ext uri="{FF2B5EF4-FFF2-40B4-BE49-F238E27FC236}">
                <a16:creationId xmlns:a16="http://schemas.microsoft.com/office/drawing/2014/main" id="{18B66A29-D197-4948-B4B1-45D6102AD279}"/>
              </a:ext>
            </a:extLst>
          </p:cNvPr>
          <p:cNvPicPr preferRelativeResize="0"/>
          <p:nvPr/>
        </p:nvPicPr>
        <p:blipFill rotWithShape="1">
          <a:blip r:embed="rId3">
            <a:alphaModFix/>
          </a:blip>
          <a:srcRect l="77046" t="1717" r="13313" b="87293"/>
          <a:stretch/>
        </p:blipFill>
        <p:spPr>
          <a:xfrm rot="7933561">
            <a:off x="4874261" y="4057783"/>
            <a:ext cx="346484" cy="483002"/>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1000"/>
                                        <p:tgtEl>
                                          <p:spTgt spid="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1000"/>
                                        <p:tgtEl>
                                          <p:spTgt spid="68"/>
                                        </p:tgtEl>
                                      </p:cBhvr>
                                    </p:animEffect>
                                  </p:childTnLst>
                                </p:cTn>
                              </p:par>
                              <p:par>
                                <p:cTn id="16" presetID="10" presetClass="entr" presetSubtype="0" fill="hold" nodeType="with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000"/>
                                        <p:tgtEl>
                                          <p:spTgt spid="73"/>
                                        </p:tgtEl>
                                      </p:cBhvr>
                                    </p:animEffect>
                                  </p:childTnLst>
                                </p:cTn>
                              </p:par>
                              <p:par>
                                <p:cTn id="19" presetID="10"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1000"/>
                                        <p:tgtEl>
                                          <p:spTgt spid="73"/>
                                        </p:tgtEl>
                                      </p:cBhvr>
                                    </p:animEffect>
                                  </p:childTnLst>
                                </p:cTn>
                              </p:par>
                              <p:par>
                                <p:cTn id="22" presetID="10" presetClass="entr" presetSubtype="0"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1000"/>
                                        <p:tgtEl>
                                          <p:spTgt spid="66"/>
                                        </p:tgtEl>
                                      </p:cBhvr>
                                    </p:animEffect>
                                  </p:childTnLst>
                                </p:cTn>
                              </p:par>
                              <p:par>
                                <p:cTn id="25" presetID="10"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1000"/>
                                        <p:tgtEl>
                                          <p:spTgt spid="7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1000"/>
                                        <p:tgtEl>
                                          <p:spTgt spid="77"/>
                                        </p:tgtEl>
                                      </p:cBhvr>
                                    </p:animEffect>
                                  </p:childTnLst>
                                </p:cTn>
                              </p:par>
                              <p:par>
                                <p:cTn id="33" presetID="10"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1000"/>
                                        <p:tgtEl>
                                          <p:spTgt spid="78"/>
                                        </p:tgtEl>
                                      </p:cBhvr>
                                    </p:animEffect>
                                  </p:childTnLst>
                                </p:cTn>
                              </p:par>
                              <p:par>
                                <p:cTn id="36" presetID="10" presetClass="entr" presetSubtype="0" fill="hold" nodeType="with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1000"/>
                                        <p:tgtEl>
                                          <p:spTgt spid="75"/>
                                        </p:tgtEl>
                                      </p:cBhvr>
                                    </p:animEffect>
                                  </p:childTnLst>
                                </p:cTn>
                              </p:par>
                              <p:par>
                                <p:cTn id="39" presetID="10"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fade">
                                      <p:cBhvr>
                                        <p:cTn id="41" dur="1000"/>
                                        <p:tgtEl>
                                          <p:spTgt spid="76"/>
                                        </p:tgtEl>
                                      </p:cBhvr>
                                    </p:animEffect>
                                  </p:childTnLst>
                                </p:cTn>
                              </p:par>
                              <p:par>
                                <p:cTn id="42" presetID="10" presetClass="entr" presetSubtype="0" fill="hold" nodeType="withEffect">
                                  <p:stCondLst>
                                    <p:cond delay="0"/>
                                  </p:stCondLst>
                                  <p:childTnLst>
                                    <p:set>
                                      <p:cBhvr>
                                        <p:cTn id="43" dur="1" fill="hold">
                                          <p:stCondLst>
                                            <p:cond delay="0"/>
                                          </p:stCondLst>
                                        </p:cTn>
                                        <p:tgtEl>
                                          <p:spTgt spid="79"/>
                                        </p:tgtEl>
                                        <p:attrNameLst>
                                          <p:attrName>style.visibility</p:attrName>
                                        </p:attrNameLst>
                                      </p:cBhvr>
                                      <p:to>
                                        <p:strVal val="visible"/>
                                      </p:to>
                                    </p:set>
                                    <p:animEffect transition="in" filter="fade">
                                      <p:cBhvr>
                                        <p:cTn id="44" dur="1000"/>
                                        <p:tgtEl>
                                          <p:spTgt spid="79"/>
                                        </p:tgtEl>
                                      </p:cBhvr>
                                    </p:animEffect>
                                  </p:childTnLst>
                                </p:cTn>
                              </p:par>
                              <p:par>
                                <p:cTn id="45" presetID="10"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Shape 87"/>
          <p:cNvPicPr preferRelativeResize="0"/>
          <p:nvPr/>
        </p:nvPicPr>
        <p:blipFill>
          <a:blip r:embed="rId3">
            <a:alphaModFix amt="44000"/>
          </a:blip>
          <a:stretch>
            <a:fillRect/>
          </a:stretch>
        </p:blipFill>
        <p:spPr>
          <a:xfrm rot="7933561">
            <a:off x="3104437" y="390554"/>
            <a:ext cx="3385075" cy="3994375"/>
          </a:xfrm>
          <a:prstGeom prst="rect">
            <a:avLst/>
          </a:prstGeom>
          <a:noFill/>
          <a:ln>
            <a:noFill/>
          </a:ln>
        </p:spPr>
      </p:pic>
      <p:sp>
        <p:nvSpPr>
          <p:cNvPr id="88" name="Shape 88"/>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u="sng"/>
              <a:t>Anatomy of Crumble</a:t>
            </a:r>
          </a:p>
        </p:txBody>
      </p:sp>
      <p:pic>
        <p:nvPicPr>
          <p:cNvPr id="89" name="Shape 89"/>
          <p:cNvPicPr preferRelativeResize="0"/>
          <p:nvPr/>
        </p:nvPicPr>
        <p:blipFill rotWithShape="1">
          <a:blip r:embed="rId4">
            <a:alphaModFix/>
          </a:blip>
          <a:srcRect l="7974" t="13063" r="72296" b="66743"/>
          <a:stretch/>
        </p:blipFill>
        <p:spPr>
          <a:xfrm>
            <a:off x="435687" y="1189975"/>
            <a:ext cx="1218574" cy="1614087"/>
          </a:xfrm>
          <a:prstGeom prst="rect">
            <a:avLst/>
          </a:prstGeom>
          <a:noFill/>
          <a:ln>
            <a:noFill/>
          </a:ln>
        </p:spPr>
      </p:pic>
      <p:pic>
        <p:nvPicPr>
          <p:cNvPr id="90" name="Shape 90"/>
          <p:cNvPicPr preferRelativeResize="0"/>
          <p:nvPr/>
        </p:nvPicPr>
        <p:blipFill rotWithShape="1">
          <a:blip r:embed="rId4">
            <a:alphaModFix/>
          </a:blip>
          <a:srcRect l="57024" t="12267" r="23365" b="67340"/>
          <a:stretch/>
        </p:blipFill>
        <p:spPr>
          <a:xfrm>
            <a:off x="470724" y="3103737"/>
            <a:ext cx="1218574" cy="1718244"/>
          </a:xfrm>
          <a:prstGeom prst="rect">
            <a:avLst/>
          </a:prstGeom>
          <a:noFill/>
          <a:ln>
            <a:noFill/>
          </a:ln>
        </p:spPr>
      </p:pic>
      <p:pic>
        <p:nvPicPr>
          <p:cNvPr id="91" name="Shape 91"/>
          <p:cNvPicPr preferRelativeResize="0"/>
          <p:nvPr/>
        </p:nvPicPr>
        <p:blipFill rotWithShape="1">
          <a:blip r:embed="rId4">
            <a:alphaModFix/>
          </a:blip>
          <a:srcRect l="7618" t="35287" r="72210" b="39317"/>
          <a:stretch/>
        </p:blipFill>
        <p:spPr>
          <a:xfrm>
            <a:off x="2976887" y="3084450"/>
            <a:ext cx="1078350" cy="1756825"/>
          </a:xfrm>
          <a:prstGeom prst="rect">
            <a:avLst/>
          </a:prstGeom>
          <a:noFill/>
          <a:ln>
            <a:noFill/>
          </a:ln>
        </p:spPr>
      </p:pic>
      <p:pic>
        <p:nvPicPr>
          <p:cNvPr id="92" name="Shape 92"/>
          <p:cNvPicPr preferRelativeResize="0"/>
          <p:nvPr/>
        </p:nvPicPr>
        <p:blipFill rotWithShape="1">
          <a:blip r:embed="rId4">
            <a:alphaModFix/>
          </a:blip>
          <a:srcRect l="33226" t="34763" r="47961" b="38791"/>
          <a:stretch/>
        </p:blipFill>
        <p:spPr>
          <a:xfrm>
            <a:off x="5447997" y="3071987"/>
            <a:ext cx="979400" cy="1781748"/>
          </a:xfrm>
          <a:prstGeom prst="rect">
            <a:avLst/>
          </a:prstGeom>
          <a:noFill/>
          <a:ln>
            <a:noFill/>
          </a:ln>
        </p:spPr>
      </p:pic>
      <p:pic>
        <p:nvPicPr>
          <p:cNvPr id="93" name="Shape 93"/>
          <p:cNvPicPr preferRelativeResize="0"/>
          <p:nvPr/>
        </p:nvPicPr>
        <p:blipFill rotWithShape="1">
          <a:blip r:embed="rId4">
            <a:alphaModFix/>
          </a:blip>
          <a:srcRect l="56572" t="35289" r="24615" b="39316"/>
          <a:stretch/>
        </p:blipFill>
        <p:spPr>
          <a:xfrm>
            <a:off x="5398525" y="1159957"/>
            <a:ext cx="1078350" cy="1674118"/>
          </a:xfrm>
          <a:prstGeom prst="rect">
            <a:avLst/>
          </a:prstGeom>
          <a:noFill/>
          <a:ln>
            <a:noFill/>
          </a:ln>
        </p:spPr>
      </p:pic>
      <p:pic>
        <p:nvPicPr>
          <p:cNvPr id="94" name="Shape 94"/>
          <p:cNvPicPr preferRelativeResize="0"/>
          <p:nvPr/>
        </p:nvPicPr>
        <p:blipFill rotWithShape="1">
          <a:blip r:embed="rId4">
            <a:alphaModFix/>
          </a:blip>
          <a:srcRect l="33438" t="12046" r="46513" b="67194"/>
          <a:stretch/>
        </p:blipFill>
        <p:spPr>
          <a:xfrm>
            <a:off x="2976900" y="1180597"/>
            <a:ext cx="1218574" cy="1632848"/>
          </a:xfrm>
          <a:prstGeom prst="rect">
            <a:avLst/>
          </a:prstGeom>
          <a:noFill/>
          <a:ln>
            <a:noFill/>
          </a:ln>
        </p:spPr>
      </p:pic>
      <p:cxnSp>
        <p:nvCxnSpPr>
          <p:cNvPr id="95" name="Shape 95"/>
          <p:cNvCxnSpPr>
            <a:stCxn id="89" idx="3"/>
            <a:endCxn id="94" idx="1"/>
          </p:cNvCxnSpPr>
          <p:nvPr/>
        </p:nvCxnSpPr>
        <p:spPr>
          <a:xfrm>
            <a:off x="1654262" y="1997019"/>
            <a:ext cx="1322700" cy="0"/>
          </a:xfrm>
          <a:prstGeom prst="straightConnector1">
            <a:avLst/>
          </a:prstGeom>
          <a:noFill/>
          <a:ln w="9525" cap="flat" cmpd="sng">
            <a:solidFill>
              <a:schemeClr val="dk2"/>
            </a:solidFill>
            <a:prstDash val="solid"/>
            <a:round/>
            <a:headEnd type="none" w="lg" len="lg"/>
            <a:tailEnd type="triangle" w="lg" len="lg"/>
          </a:ln>
        </p:spPr>
      </p:cxnSp>
      <p:cxnSp>
        <p:nvCxnSpPr>
          <p:cNvPr id="96" name="Shape 96"/>
          <p:cNvCxnSpPr>
            <a:stCxn id="94" idx="3"/>
            <a:endCxn id="93" idx="1"/>
          </p:cNvCxnSpPr>
          <p:nvPr/>
        </p:nvCxnSpPr>
        <p:spPr>
          <a:xfrm>
            <a:off x="4195474" y="1997022"/>
            <a:ext cx="1203000" cy="0"/>
          </a:xfrm>
          <a:prstGeom prst="straightConnector1">
            <a:avLst/>
          </a:prstGeom>
          <a:noFill/>
          <a:ln w="9525" cap="flat" cmpd="sng">
            <a:solidFill>
              <a:schemeClr val="dk2"/>
            </a:solidFill>
            <a:prstDash val="solid"/>
            <a:round/>
            <a:headEnd type="none" w="lg" len="lg"/>
            <a:tailEnd type="triangle" w="lg" len="lg"/>
          </a:ln>
        </p:spPr>
      </p:cxnSp>
      <p:cxnSp>
        <p:nvCxnSpPr>
          <p:cNvPr id="97" name="Shape 97"/>
          <p:cNvCxnSpPr>
            <a:stCxn id="93" idx="3"/>
            <a:endCxn id="98" idx="1"/>
          </p:cNvCxnSpPr>
          <p:nvPr/>
        </p:nvCxnSpPr>
        <p:spPr>
          <a:xfrm>
            <a:off x="6476875" y="1997016"/>
            <a:ext cx="991500" cy="0"/>
          </a:xfrm>
          <a:prstGeom prst="straightConnector1">
            <a:avLst/>
          </a:prstGeom>
          <a:noFill/>
          <a:ln w="9525" cap="flat" cmpd="sng">
            <a:solidFill>
              <a:schemeClr val="dk2"/>
            </a:solidFill>
            <a:prstDash val="solid"/>
            <a:round/>
            <a:headEnd type="none" w="lg" len="lg"/>
            <a:tailEnd type="triangle" w="lg" len="lg"/>
          </a:ln>
        </p:spPr>
      </p:cxnSp>
      <p:cxnSp>
        <p:nvCxnSpPr>
          <p:cNvPr id="99" name="Shape 99"/>
          <p:cNvCxnSpPr>
            <a:stCxn id="90" idx="3"/>
            <a:endCxn id="91" idx="1"/>
          </p:cNvCxnSpPr>
          <p:nvPr/>
        </p:nvCxnSpPr>
        <p:spPr>
          <a:xfrm>
            <a:off x="1689299" y="3962859"/>
            <a:ext cx="1287600" cy="0"/>
          </a:xfrm>
          <a:prstGeom prst="straightConnector1">
            <a:avLst/>
          </a:prstGeom>
          <a:noFill/>
          <a:ln w="9525" cap="flat" cmpd="sng">
            <a:solidFill>
              <a:schemeClr val="dk2"/>
            </a:solidFill>
            <a:prstDash val="solid"/>
            <a:round/>
            <a:headEnd type="none" w="lg" len="lg"/>
            <a:tailEnd type="triangle" w="lg" len="lg"/>
          </a:ln>
        </p:spPr>
      </p:cxnSp>
      <p:cxnSp>
        <p:nvCxnSpPr>
          <p:cNvPr id="100" name="Shape 100"/>
          <p:cNvCxnSpPr>
            <a:stCxn id="91" idx="3"/>
            <a:endCxn id="92" idx="1"/>
          </p:cNvCxnSpPr>
          <p:nvPr/>
        </p:nvCxnSpPr>
        <p:spPr>
          <a:xfrm>
            <a:off x="4055237" y="3962862"/>
            <a:ext cx="1392900" cy="0"/>
          </a:xfrm>
          <a:prstGeom prst="straightConnector1">
            <a:avLst/>
          </a:prstGeom>
          <a:noFill/>
          <a:ln w="9525" cap="flat" cmpd="sng">
            <a:solidFill>
              <a:schemeClr val="dk2"/>
            </a:solidFill>
            <a:prstDash val="solid"/>
            <a:round/>
            <a:headEnd type="none" w="lg" len="lg"/>
            <a:tailEnd type="triangle" w="lg" len="lg"/>
          </a:ln>
        </p:spPr>
      </p:cxnSp>
      <p:pic>
        <p:nvPicPr>
          <p:cNvPr id="98" name="Shape 98"/>
          <p:cNvPicPr preferRelativeResize="0"/>
          <p:nvPr/>
        </p:nvPicPr>
        <p:blipFill>
          <a:blip r:embed="rId5">
            <a:alphaModFix/>
          </a:blip>
          <a:stretch>
            <a:fillRect/>
          </a:stretch>
        </p:blipFill>
        <p:spPr>
          <a:xfrm>
            <a:off x="7468375" y="1098399"/>
            <a:ext cx="1078349" cy="1797249"/>
          </a:xfrm>
          <a:prstGeom prst="rect">
            <a:avLst/>
          </a:prstGeom>
          <a:noFill/>
          <a:ln>
            <a:noFill/>
          </a:ln>
        </p:spPr>
      </p:pic>
      <p:sp>
        <p:nvSpPr>
          <p:cNvPr id="101" name="Shape 101"/>
          <p:cNvSpPr/>
          <p:nvPr/>
        </p:nvSpPr>
        <p:spPr>
          <a:xfrm>
            <a:off x="8375" y="-125"/>
            <a:ext cx="150600" cy="5143500"/>
          </a:xfrm>
          <a:prstGeom prst="rect">
            <a:avLst/>
          </a:prstGeom>
          <a:solidFill>
            <a:schemeClr val="dk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2" name="Shape 102"/>
          <p:cNvSpPr/>
          <p:nvPr/>
        </p:nvSpPr>
        <p:spPr>
          <a:xfrm>
            <a:off x="9001775" y="250"/>
            <a:ext cx="150600" cy="5191200"/>
          </a:xfrm>
          <a:prstGeom prst="rect">
            <a:avLst/>
          </a:prstGeom>
          <a:solidFill>
            <a:schemeClr val="dk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Shape 107"/>
          <p:cNvPicPr preferRelativeResize="0"/>
          <p:nvPr/>
        </p:nvPicPr>
        <p:blipFill>
          <a:blip r:embed="rId3">
            <a:alphaModFix amt="44000"/>
          </a:blip>
          <a:stretch>
            <a:fillRect/>
          </a:stretch>
        </p:blipFill>
        <p:spPr>
          <a:xfrm rot="7933561">
            <a:off x="3122674" y="382204"/>
            <a:ext cx="3385075" cy="3994375"/>
          </a:xfrm>
          <a:prstGeom prst="rect">
            <a:avLst/>
          </a:prstGeom>
          <a:noFill/>
          <a:ln>
            <a:noFill/>
          </a:ln>
        </p:spPr>
      </p:pic>
      <p:sp>
        <p:nvSpPr>
          <p:cNvPr id="108" name="Shape 108"/>
          <p:cNvSpPr txBox="1">
            <a:spLocks noGrp="1"/>
          </p:cNvSpPr>
          <p:nvPr>
            <p:ph type="title"/>
          </p:nvPr>
        </p:nvSpPr>
        <p:spPr>
          <a:xfrm>
            <a:off x="311700" y="232975"/>
            <a:ext cx="8520600" cy="801000"/>
          </a:xfrm>
          <a:prstGeom prst="rect">
            <a:avLst/>
          </a:prstGeom>
        </p:spPr>
        <p:txBody>
          <a:bodyPr lIns="91425" tIns="91425" rIns="91425" bIns="91425" anchor="t" anchorCtr="0">
            <a:noAutofit/>
          </a:bodyPr>
          <a:lstStyle/>
          <a:p>
            <a:pPr lvl="0">
              <a:spcBef>
                <a:spcPts val="0"/>
              </a:spcBef>
              <a:buNone/>
            </a:pPr>
            <a:r>
              <a:rPr lang="en" u="sng"/>
              <a:t>POV - Jeff</a:t>
            </a:r>
          </a:p>
        </p:txBody>
      </p:sp>
      <p:sp>
        <p:nvSpPr>
          <p:cNvPr id="109" name="Shape 109"/>
          <p:cNvSpPr txBox="1">
            <a:spLocks noGrp="1"/>
          </p:cNvSpPr>
          <p:nvPr>
            <p:ph type="body" idx="1"/>
          </p:nvPr>
        </p:nvSpPr>
        <p:spPr>
          <a:xfrm>
            <a:off x="6479025" y="750450"/>
            <a:ext cx="2172900" cy="530700"/>
          </a:xfrm>
          <a:prstGeom prst="rect">
            <a:avLst/>
          </a:prstGeom>
        </p:spPr>
        <p:txBody>
          <a:bodyPr lIns="91425" tIns="91425" rIns="91425" bIns="91425" anchor="t" anchorCtr="0">
            <a:noAutofit/>
          </a:bodyPr>
          <a:lstStyle/>
          <a:p>
            <a:pPr lvl="0" rtl="0">
              <a:spcBef>
                <a:spcPts val="0"/>
              </a:spcBef>
              <a:buNone/>
            </a:pPr>
            <a:r>
              <a:rPr lang="en" sz="3000">
                <a:latin typeface="Amatic SC"/>
                <a:ea typeface="Amatic SC"/>
                <a:cs typeface="Amatic SC"/>
                <a:sym typeface="Amatic SC"/>
              </a:rPr>
              <a:t>Selecting A Crumb</a:t>
            </a:r>
          </a:p>
        </p:txBody>
      </p:sp>
      <p:pic>
        <p:nvPicPr>
          <p:cNvPr id="110" name="Shape 110"/>
          <p:cNvPicPr preferRelativeResize="0"/>
          <p:nvPr/>
        </p:nvPicPr>
        <p:blipFill>
          <a:blip r:embed="rId4">
            <a:alphaModFix/>
          </a:blip>
          <a:stretch>
            <a:fillRect/>
          </a:stretch>
        </p:blipFill>
        <p:spPr>
          <a:xfrm>
            <a:off x="3795525" y="1281150"/>
            <a:ext cx="1738500" cy="2897500"/>
          </a:xfrm>
          <a:prstGeom prst="rect">
            <a:avLst/>
          </a:prstGeom>
          <a:noFill/>
          <a:ln>
            <a:noFill/>
          </a:ln>
        </p:spPr>
      </p:pic>
      <p:pic>
        <p:nvPicPr>
          <p:cNvPr id="111" name="Shape 111"/>
          <p:cNvPicPr preferRelativeResize="0"/>
          <p:nvPr/>
        </p:nvPicPr>
        <p:blipFill>
          <a:blip r:embed="rId5">
            <a:alphaModFix/>
          </a:blip>
          <a:stretch>
            <a:fillRect/>
          </a:stretch>
        </p:blipFill>
        <p:spPr>
          <a:xfrm>
            <a:off x="6621200" y="1281150"/>
            <a:ext cx="1738500" cy="2897500"/>
          </a:xfrm>
          <a:prstGeom prst="rect">
            <a:avLst/>
          </a:prstGeom>
          <a:noFill/>
          <a:ln>
            <a:noFill/>
          </a:ln>
        </p:spPr>
      </p:pic>
      <p:sp>
        <p:nvSpPr>
          <p:cNvPr id="112" name="Shape 112"/>
          <p:cNvSpPr txBox="1">
            <a:spLocks noGrp="1"/>
          </p:cNvSpPr>
          <p:nvPr>
            <p:ph type="title"/>
          </p:nvPr>
        </p:nvSpPr>
        <p:spPr>
          <a:xfrm>
            <a:off x="1100825" y="4196225"/>
            <a:ext cx="1098000" cy="665100"/>
          </a:xfrm>
          <a:prstGeom prst="rect">
            <a:avLst/>
          </a:prstGeom>
        </p:spPr>
        <p:txBody>
          <a:bodyPr lIns="91425" tIns="91425" rIns="91425" bIns="91425" anchor="t" anchorCtr="0">
            <a:noAutofit/>
          </a:bodyPr>
          <a:lstStyle/>
          <a:p>
            <a:pPr lvl="0" rtl="0">
              <a:spcBef>
                <a:spcPts val="0"/>
              </a:spcBef>
              <a:buNone/>
            </a:pPr>
            <a:r>
              <a:rPr lang="en" sz="3600" b="0"/>
              <a:t>Sketch</a:t>
            </a:r>
          </a:p>
        </p:txBody>
      </p:sp>
      <p:pic>
        <p:nvPicPr>
          <p:cNvPr id="113" name="Shape 113"/>
          <p:cNvPicPr preferRelativeResize="0"/>
          <p:nvPr/>
        </p:nvPicPr>
        <p:blipFill rotWithShape="1">
          <a:blip r:embed="rId6">
            <a:alphaModFix/>
          </a:blip>
          <a:srcRect l="33438" t="12046" r="46513" b="67194"/>
          <a:stretch/>
        </p:blipFill>
        <p:spPr>
          <a:xfrm>
            <a:off x="591300" y="1303187"/>
            <a:ext cx="2117051" cy="2836824"/>
          </a:xfrm>
          <a:prstGeom prst="rect">
            <a:avLst/>
          </a:prstGeom>
          <a:noFill/>
          <a:ln>
            <a:noFill/>
          </a:ln>
        </p:spPr>
      </p:pic>
      <p:sp>
        <p:nvSpPr>
          <p:cNvPr id="114" name="Shape 114"/>
          <p:cNvSpPr txBox="1">
            <a:spLocks noGrp="1"/>
          </p:cNvSpPr>
          <p:nvPr>
            <p:ph type="body" idx="1"/>
          </p:nvPr>
        </p:nvSpPr>
        <p:spPr>
          <a:xfrm>
            <a:off x="3668775" y="750450"/>
            <a:ext cx="1992000" cy="530700"/>
          </a:xfrm>
          <a:prstGeom prst="rect">
            <a:avLst/>
          </a:prstGeom>
        </p:spPr>
        <p:txBody>
          <a:bodyPr lIns="91425" tIns="91425" rIns="91425" bIns="91425" anchor="t" anchorCtr="0">
            <a:noAutofit/>
          </a:bodyPr>
          <a:lstStyle/>
          <a:p>
            <a:pPr lvl="0" rtl="0">
              <a:spcBef>
                <a:spcPts val="0"/>
              </a:spcBef>
              <a:buNone/>
            </a:pPr>
            <a:r>
              <a:rPr lang="en" sz="3000">
                <a:latin typeface="Amatic SC"/>
                <a:ea typeface="Amatic SC"/>
                <a:cs typeface="Amatic SC"/>
                <a:sym typeface="Amatic SC"/>
              </a:rPr>
              <a:t>Finding a Crumb</a:t>
            </a:r>
          </a:p>
        </p:txBody>
      </p:sp>
      <p:sp>
        <p:nvSpPr>
          <p:cNvPr id="115" name="Shape 115"/>
          <p:cNvSpPr txBox="1">
            <a:spLocks noGrp="1"/>
          </p:cNvSpPr>
          <p:nvPr>
            <p:ph type="title"/>
          </p:nvPr>
        </p:nvSpPr>
        <p:spPr>
          <a:xfrm>
            <a:off x="5101700" y="4237200"/>
            <a:ext cx="2172900" cy="665100"/>
          </a:xfrm>
          <a:prstGeom prst="rect">
            <a:avLst/>
          </a:prstGeom>
        </p:spPr>
        <p:txBody>
          <a:bodyPr lIns="91425" tIns="91425" rIns="91425" bIns="91425" anchor="t" anchorCtr="0">
            <a:noAutofit/>
          </a:bodyPr>
          <a:lstStyle/>
          <a:p>
            <a:pPr lvl="0" rtl="0">
              <a:spcBef>
                <a:spcPts val="0"/>
              </a:spcBef>
              <a:buNone/>
            </a:pPr>
            <a:r>
              <a:rPr lang="en" sz="3600" b="0"/>
              <a:t>Our Application</a:t>
            </a:r>
          </a:p>
        </p:txBody>
      </p:sp>
      <p:cxnSp>
        <p:nvCxnSpPr>
          <p:cNvPr id="116" name="Shape 116"/>
          <p:cNvCxnSpPr/>
          <p:nvPr/>
        </p:nvCxnSpPr>
        <p:spPr>
          <a:xfrm rot="10800000" flipH="1">
            <a:off x="3813725" y="4607575"/>
            <a:ext cx="1338300" cy="17400"/>
          </a:xfrm>
          <a:prstGeom prst="straightConnector1">
            <a:avLst/>
          </a:prstGeom>
          <a:noFill/>
          <a:ln w="9525" cap="flat" cmpd="sng">
            <a:solidFill>
              <a:schemeClr val="dk2"/>
            </a:solidFill>
            <a:prstDash val="solid"/>
            <a:round/>
            <a:headEnd type="none" w="lg" len="lg"/>
            <a:tailEnd type="none" w="lg" len="lg"/>
          </a:ln>
        </p:spPr>
      </p:cxnSp>
      <p:cxnSp>
        <p:nvCxnSpPr>
          <p:cNvPr id="117" name="Shape 117"/>
          <p:cNvCxnSpPr/>
          <p:nvPr/>
        </p:nvCxnSpPr>
        <p:spPr>
          <a:xfrm rot="10800000" flipH="1">
            <a:off x="7186025" y="4607575"/>
            <a:ext cx="1237800" cy="17400"/>
          </a:xfrm>
          <a:prstGeom prst="straightConnector1">
            <a:avLst/>
          </a:prstGeom>
          <a:noFill/>
          <a:ln w="9525" cap="flat" cmpd="sng">
            <a:solidFill>
              <a:schemeClr val="dk2"/>
            </a:solidFill>
            <a:prstDash val="solid"/>
            <a:round/>
            <a:headEnd type="none" w="lg" len="lg"/>
            <a:tailEnd type="none" w="lg" len="lg"/>
          </a:ln>
        </p:spPr>
      </p:cxnSp>
      <p:cxnSp>
        <p:nvCxnSpPr>
          <p:cNvPr id="118" name="Shape 118"/>
          <p:cNvCxnSpPr/>
          <p:nvPr/>
        </p:nvCxnSpPr>
        <p:spPr>
          <a:xfrm flipH="1">
            <a:off x="2031325" y="4558050"/>
            <a:ext cx="636600" cy="11400"/>
          </a:xfrm>
          <a:prstGeom prst="straightConnector1">
            <a:avLst/>
          </a:prstGeom>
          <a:noFill/>
          <a:ln w="9525" cap="flat" cmpd="sng">
            <a:solidFill>
              <a:schemeClr val="dk2"/>
            </a:solidFill>
            <a:prstDash val="solid"/>
            <a:round/>
            <a:headEnd type="none" w="lg" len="lg"/>
            <a:tailEnd type="none" w="lg" len="lg"/>
          </a:ln>
        </p:spPr>
      </p:cxnSp>
      <p:cxnSp>
        <p:nvCxnSpPr>
          <p:cNvPr id="119" name="Shape 119"/>
          <p:cNvCxnSpPr/>
          <p:nvPr/>
        </p:nvCxnSpPr>
        <p:spPr>
          <a:xfrm>
            <a:off x="591300" y="4569750"/>
            <a:ext cx="540600" cy="0"/>
          </a:xfrm>
          <a:prstGeom prst="straightConnector1">
            <a:avLst/>
          </a:prstGeom>
          <a:noFill/>
          <a:ln w="9525" cap="flat" cmpd="sng">
            <a:solidFill>
              <a:schemeClr val="dk2"/>
            </a:solidFill>
            <a:prstDash val="solid"/>
            <a:round/>
            <a:headEnd type="none" w="lg" len="lg"/>
            <a:tailEnd type="none" w="lg" len="lg"/>
          </a:ln>
        </p:spPr>
      </p:cxnSp>
      <p:sp>
        <p:nvSpPr>
          <p:cNvPr id="120" name="Shape 120"/>
          <p:cNvSpPr/>
          <p:nvPr/>
        </p:nvSpPr>
        <p:spPr>
          <a:xfrm>
            <a:off x="8375" y="-125"/>
            <a:ext cx="150600" cy="5143500"/>
          </a:xfrm>
          <a:prstGeom prst="rect">
            <a:avLst/>
          </a:prstGeom>
          <a:solidFill>
            <a:schemeClr val="dk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 name="Shape 121"/>
          <p:cNvSpPr/>
          <p:nvPr/>
        </p:nvSpPr>
        <p:spPr>
          <a:xfrm>
            <a:off x="9001775" y="250"/>
            <a:ext cx="150600" cy="5191200"/>
          </a:xfrm>
          <a:prstGeom prst="rect">
            <a:avLst/>
          </a:prstGeom>
          <a:solidFill>
            <a:schemeClr val="dk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1000"/>
                                        <p:tgtEl>
                                          <p:spTgt spid="109"/>
                                        </p:tgtEl>
                                      </p:cBhvr>
                                    </p:animEffect>
                                  </p:childTnLst>
                                </p:cTn>
                              </p:par>
                              <p:par>
                                <p:cTn id="8" presetID="10" presetClass="entr" presetSubtype="0" fill="hold"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1000"/>
                                        <p:tgtEl>
                                          <p:spTgt spid="110"/>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1000"/>
                                        <p:tgtEl>
                                          <p:spTgt spid="111"/>
                                        </p:tgtEl>
                                      </p:cBhvr>
                                    </p:animEffect>
                                  </p:childTnLst>
                                </p:cTn>
                              </p:par>
                              <p:par>
                                <p:cTn id="14" presetID="10" presetClass="entr" presetSubtype="0" fill="hold" nodeType="with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fade">
                                      <p:cBhvr>
                                        <p:cTn id="16" dur="1000"/>
                                        <p:tgtEl>
                                          <p:spTgt spid="114"/>
                                        </p:tgtEl>
                                      </p:cBhvr>
                                    </p:animEffect>
                                  </p:childTnLst>
                                </p:cTn>
                              </p:par>
                              <p:par>
                                <p:cTn id="17" presetID="10" presetClass="entr" presetSubtype="0" fill="hold" nodeType="withEffect">
                                  <p:stCondLst>
                                    <p:cond delay="0"/>
                                  </p:stCondLst>
                                  <p:childTnLst>
                                    <p:set>
                                      <p:cBhvr>
                                        <p:cTn id="18" dur="1" fill="hold">
                                          <p:stCondLst>
                                            <p:cond delay="0"/>
                                          </p:stCondLst>
                                        </p:cTn>
                                        <p:tgtEl>
                                          <p:spTgt spid="115"/>
                                        </p:tgtEl>
                                        <p:attrNameLst>
                                          <p:attrName>style.visibility</p:attrName>
                                        </p:attrNameLst>
                                      </p:cBhvr>
                                      <p:to>
                                        <p:strVal val="visible"/>
                                      </p:to>
                                    </p:set>
                                    <p:animEffect transition="in" filter="fade">
                                      <p:cBhvr>
                                        <p:cTn id="19" dur="1000"/>
                                        <p:tgtEl>
                                          <p:spTgt spid="115"/>
                                        </p:tgtEl>
                                      </p:cBhvr>
                                    </p:animEffect>
                                  </p:childTnLst>
                                </p:cTn>
                              </p:par>
                              <p:par>
                                <p:cTn id="20" presetID="10" presetClass="entr" presetSubtype="0" fill="hold" nodeType="withEffect">
                                  <p:stCondLst>
                                    <p:cond delay="0"/>
                                  </p:stCondLst>
                                  <p:childTnLst>
                                    <p:set>
                                      <p:cBhvr>
                                        <p:cTn id="21" dur="1" fill="hold">
                                          <p:stCondLst>
                                            <p:cond delay="0"/>
                                          </p:stCondLst>
                                        </p:cTn>
                                        <p:tgtEl>
                                          <p:spTgt spid="116"/>
                                        </p:tgtEl>
                                        <p:attrNameLst>
                                          <p:attrName>style.visibility</p:attrName>
                                        </p:attrNameLst>
                                      </p:cBhvr>
                                      <p:to>
                                        <p:strVal val="visible"/>
                                      </p:to>
                                    </p:set>
                                    <p:animEffect transition="in" filter="fade">
                                      <p:cBhvr>
                                        <p:cTn id="22" dur="1000"/>
                                        <p:tgtEl>
                                          <p:spTgt spid="116"/>
                                        </p:tgtEl>
                                      </p:cBhvr>
                                    </p:animEffect>
                                  </p:childTnLst>
                                </p:cTn>
                              </p:par>
                              <p:par>
                                <p:cTn id="23" presetID="10" presetClass="entr" presetSubtype="0" fill="hold" nodeType="withEffect">
                                  <p:stCondLst>
                                    <p:cond delay="0"/>
                                  </p:stCondLst>
                                  <p:childTnLst>
                                    <p:set>
                                      <p:cBhvr>
                                        <p:cTn id="24" dur="1" fill="hold">
                                          <p:stCondLst>
                                            <p:cond delay="0"/>
                                          </p:stCondLst>
                                        </p:cTn>
                                        <p:tgtEl>
                                          <p:spTgt spid="117"/>
                                        </p:tgtEl>
                                        <p:attrNameLst>
                                          <p:attrName>style.visibility</p:attrName>
                                        </p:attrNameLst>
                                      </p:cBhvr>
                                      <p:to>
                                        <p:strVal val="visible"/>
                                      </p:to>
                                    </p:set>
                                    <p:animEffect transition="in" filter="fade">
                                      <p:cBhvr>
                                        <p:cTn id="25"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Shape 126"/>
          <p:cNvPicPr preferRelativeResize="0"/>
          <p:nvPr/>
        </p:nvPicPr>
        <p:blipFill>
          <a:blip r:embed="rId3">
            <a:alphaModFix amt="44000"/>
          </a:blip>
          <a:stretch>
            <a:fillRect/>
          </a:stretch>
        </p:blipFill>
        <p:spPr>
          <a:xfrm rot="7933561">
            <a:off x="3180199" y="382204"/>
            <a:ext cx="3385075" cy="3994375"/>
          </a:xfrm>
          <a:prstGeom prst="rect">
            <a:avLst/>
          </a:prstGeom>
          <a:noFill/>
          <a:ln>
            <a:noFill/>
          </a:ln>
        </p:spPr>
      </p:pic>
      <p:sp>
        <p:nvSpPr>
          <p:cNvPr id="127" name="Shape 127"/>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u="sng"/>
              <a:t>POV - Jeff</a:t>
            </a:r>
          </a:p>
        </p:txBody>
      </p:sp>
      <p:pic>
        <p:nvPicPr>
          <p:cNvPr id="128" name="Shape 128"/>
          <p:cNvPicPr preferRelativeResize="0"/>
          <p:nvPr/>
        </p:nvPicPr>
        <p:blipFill>
          <a:blip r:embed="rId4">
            <a:alphaModFix/>
          </a:blip>
          <a:stretch>
            <a:fillRect/>
          </a:stretch>
        </p:blipFill>
        <p:spPr>
          <a:xfrm>
            <a:off x="5068200" y="1036723"/>
            <a:ext cx="1726919" cy="3070073"/>
          </a:xfrm>
          <a:prstGeom prst="rect">
            <a:avLst/>
          </a:prstGeom>
          <a:noFill/>
          <a:ln>
            <a:noFill/>
          </a:ln>
        </p:spPr>
      </p:pic>
      <p:pic>
        <p:nvPicPr>
          <p:cNvPr id="129" name="Shape 129"/>
          <p:cNvPicPr preferRelativeResize="0"/>
          <p:nvPr/>
        </p:nvPicPr>
        <p:blipFill rotWithShape="1">
          <a:blip r:embed="rId5">
            <a:alphaModFix/>
          </a:blip>
          <a:srcRect l="57024" t="12267" r="23365" b="67340"/>
          <a:stretch/>
        </p:blipFill>
        <p:spPr>
          <a:xfrm>
            <a:off x="780050" y="1178362"/>
            <a:ext cx="2177301" cy="3070076"/>
          </a:xfrm>
          <a:prstGeom prst="rect">
            <a:avLst/>
          </a:prstGeom>
          <a:noFill/>
          <a:ln>
            <a:noFill/>
          </a:ln>
        </p:spPr>
      </p:pic>
      <p:sp>
        <p:nvSpPr>
          <p:cNvPr id="130" name="Shape 130"/>
          <p:cNvSpPr txBox="1">
            <a:spLocks noGrp="1"/>
          </p:cNvSpPr>
          <p:nvPr>
            <p:ph type="title"/>
          </p:nvPr>
        </p:nvSpPr>
        <p:spPr>
          <a:xfrm>
            <a:off x="1356625" y="4248450"/>
            <a:ext cx="1098000" cy="665100"/>
          </a:xfrm>
          <a:prstGeom prst="rect">
            <a:avLst/>
          </a:prstGeom>
        </p:spPr>
        <p:txBody>
          <a:bodyPr lIns="91425" tIns="91425" rIns="91425" bIns="91425" anchor="t" anchorCtr="0">
            <a:noAutofit/>
          </a:bodyPr>
          <a:lstStyle/>
          <a:p>
            <a:pPr lvl="0" rtl="0">
              <a:spcBef>
                <a:spcPts val="0"/>
              </a:spcBef>
              <a:buNone/>
            </a:pPr>
            <a:r>
              <a:rPr lang="en" sz="3600" b="0"/>
              <a:t>Sketch</a:t>
            </a:r>
          </a:p>
        </p:txBody>
      </p:sp>
      <p:cxnSp>
        <p:nvCxnSpPr>
          <p:cNvPr id="131" name="Shape 131"/>
          <p:cNvCxnSpPr/>
          <p:nvPr/>
        </p:nvCxnSpPr>
        <p:spPr>
          <a:xfrm rot="10800000">
            <a:off x="2345775" y="4626125"/>
            <a:ext cx="544500" cy="900"/>
          </a:xfrm>
          <a:prstGeom prst="straightConnector1">
            <a:avLst/>
          </a:prstGeom>
          <a:noFill/>
          <a:ln w="9525" cap="flat" cmpd="sng">
            <a:solidFill>
              <a:schemeClr val="dk2"/>
            </a:solidFill>
            <a:prstDash val="solid"/>
            <a:round/>
            <a:headEnd type="none" w="lg" len="lg"/>
            <a:tailEnd type="none" w="lg" len="lg"/>
          </a:ln>
        </p:spPr>
      </p:cxnSp>
      <p:cxnSp>
        <p:nvCxnSpPr>
          <p:cNvPr id="132" name="Shape 132"/>
          <p:cNvCxnSpPr/>
          <p:nvPr/>
        </p:nvCxnSpPr>
        <p:spPr>
          <a:xfrm>
            <a:off x="847100" y="4621975"/>
            <a:ext cx="540600" cy="0"/>
          </a:xfrm>
          <a:prstGeom prst="straightConnector1">
            <a:avLst/>
          </a:prstGeom>
          <a:noFill/>
          <a:ln w="9525" cap="flat" cmpd="sng">
            <a:solidFill>
              <a:schemeClr val="dk2"/>
            </a:solidFill>
            <a:prstDash val="solid"/>
            <a:round/>
            <a:headEnd type="none" w="lg" len="lg"/>
            <a:tailEnd type="none" w="lg" len="lg"/>
          </a:ln>
        </p:spPr>
      </p:cxnSp>
      <p:sp>
        <p:nvSpPr>
          <p:cNvPr id="133" name="Shape 133"/>
          <p:cNvSpPr txBox="1">
            <a:spLocks noGrp="1"/>
          </p:cNvSpPr>
          <p:nvPr>
            <p:ph type="title"/>
          </p:nvPr>
        </p:nvSpPr>
        <p:spPr>
          <a:xfrm>
            <a:off x="4890500" y="4353350"/>
            <a:ext cx="2172900" cy="665100"/>
          </a:xfrm>
          <a:prstGeom prst="rect">
            <a:avLst/>
          </a:prstGeom>
        </p:spPr>
        <p:txBody>
          <a:bodyPr lIns="91425" tIns="91425" rIns="91425" bIns="91425" anchor="t" anchorCtr="0">
            <a:noAutofit/>
          </a:bodyPr>
          <a:lstStyle/>
          <a:p>
            <a:pPr lvl="0" rtl="0">
              <a:spcBef>
                <a:spcPts val="0"/>
              </a:spcBef>
              <a:buNone/>
            </a:pPr>
            <a:r>
              <a:rPr lang="en" sz="3600" b="0"/>
              <a:t>Our Application</a:t>
            </a:r>
          </a:p>
        </p:txBody>
      </p:sp>
      <p:cxnSp>
        <p:nvCxnSpPr>
          <p:cNvPr id="134" name="Shape 134"/>
          <p:cNvCxnSpPr/>
          <p:nvPr/>
        </p:nvCxnSpPr>
        <p:spPr>
          <a:xfrm>
            <a:off x="4572000" y="4719825"/>
            <a:ext cx="368700" cy="3900"/>
          </a:xfrm>
          <a:prstGeom prst="straightConnector1">
            <a:avLst/>
          </a:prstGeom>
          <a:noFill/>
          <a:ln w="9525" cap="flat" cmpd="sng">
            <a:solidFill>
              <a:schemeClr val="dk2"/>
            </a:solidFill>
            <a:prstDash val="solid"/>
            <a:round/>
            <a:headEnd type="none" w="lg" len="lg"/>
            <a:tailEnd type="none" w="lg" len="lg"/>
          </a:ln>
        </p:spPr>
      </p:cxnSp>
      <p:cxnSp>
        <p:nvCxnSpPr>
          <p:cNvPr id="135" name="Shape 135"/>
          <p:cNvCxnSpPr/>
          <p:nvPr/>
        </p:nvCxnSpPr>
        <p:spPr>
          <a:xfrm rot="10800000" flipH="1">
            <a:off x="6974825" y="4740825"/>
            <a:ext cx="395400" cy="300"/>
          </a:xfrm>
          <a:prstGeom prst="straightConnector1">
            <a:avLst/>
          </a:prstGeom>
          <a:noFill/>
          <a:ln w="9525" cap="flat" cmpd="sng">
            <a:solidFill>
              <a:schemeClr val="dk2"/>
            </a:solidFill>
            <a:prstDash val="solid"/>
            <a:round/>
            <a:headEnd type="none" w="lg" len="lg"/>
            <a:tailEnd type="none" w="lg" len="lg"/>
          </a:ln>
        </p:spPr>
      </p:cxnSp>
      <p:sp>
        <p:nvSpPr>
          <p:cNvPr id="136" name="Shape 136"/>
          <p:cNvSpPr/>
          <p:nvPr/>
        </p:nvSpPr>
        <p:spPr>
          <a:xfrm>
            <a:off x="8375" y="-125"/>
            <a:ext cx="150600" cy="5143500"/>
          </a:xfrm>
          <a:prstGeom prst="rect">
            <a:avLst/>
          </a:prstGeom>
          <a:solidFill>
            <a:schemeClr val="dk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 name="Shape 137"/>
          <p:cNvSpPr/>
          <p:nvPr/>
        </p:nvSpPr>
        <p:spPr>
          <a:xfrm>
            <a:off x="9001775" y="250"/>
            <a:ext cx="150600" cy="5191200"/>
          </a:xfrm>
          <a:prstGeom prst="rect">
            <a:avLst/>
          </a:prstGeom>
          <a:solidFill>
            <a:schemeClr val="dk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1000"/>
                                        <p:tgtEl>
                                          <p:spTgt spid="133"/>
                                        </p:tgtEl>
                                      </p:cBhvr>
                                    </p:animEffect>
                                  </p:childTnLst>
                                </p:cTn>
                              </p:par>
                              <p:par>
                                <p:cTn id="8" presetID="10" presetClass="entr" presetSubtype="0" fill="hold"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1000"/>
                                        <p:tgtEl>
                                          <p:spTgt spid="134"/>
                                        </p:tgtEl>
                                      </p:cBhvr>
                                    </p:animEffect>
                                  </p:childTnLst>
                                </p:cTn>
                              </p:par>
                              <p:par>
                                <p:cTn id="11" presetID="10"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animEffect transition="in" filter="fade">
                                      <p:cBhvr>
                                        <p:cTn id="13" dur="1000"/>
                                        <p:tgtEl>
                                          <p:spTgt spid="135"/>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28"/>
                                        </p:tgtEl>
                                        <p:attrNameLst>
                                          <p:attrName>style.visibility</p:attrName>
                                        </p:attrNameLst>
                                      </p:cBhvr>
                                      <p:to>
                                        <p:strVal val="visible"/>
                                      </p:to>
                                    </p:set>
                                    <p:animEffect transition="in" filter="fade">
                                      <p:cBhvr>
                                        <p:cTn id="17"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Shape 142"/>
          <p:cNvPicPr preferRelativeResize="0"/>
          <p:nvPr/>
        </p:nvPicPr>
        <p:blipFill>
          <a:blip r:embed="rId3">
            <a:alphaModFix amt="44000"/>
          </a:blip>
          <a:stretch>
            <a:fillRect/>
          </a:stretch>
        </p:blipFill>
        <p:spPr>
          <a:xfrm rot="7933561">
            <a:off x="3180199" y="382204"/>
            <a:ext cx="3385075" cy="3994375"/>
          </a:xfrm>
          <a:prstGeom prst="rect">
            <a:avLst/>
          </a:prstGeom>
          <a:noFill/>
          <a:ln>
            <a:noFill/>
          </a:ln>
        </p:spPr>
      </p:pic>
      <p:sp>
        <p:nvSpPr>
          <p:cNvPr id="143" name="Shape 143"/>
          <p:cNvSpPr txBox="1">
            <a:spLocks noGrp="1"/>
          </p:cNvSpPr>
          <p:nvPr>
            <p:ph type="title"/>
          </p:nvPr>
        </p:nvSpPr>
        <p:spPr>
          <a:xfrm>
            <a:off x="311700" y="229500"/>
            <a:ext cx="8520600" cy="801000"/>
          </a:xfrm>
          <a:prstGeom prst="rect">
            <a:avLst/>
          </a:prstGeom>
        </p:spPr>
        <p:txBody>
          <a:bodyPr lIns="91425" tIns="91425" rIns="91425" bIns="91425" anchor="t" anchorCtr="0">
            <a:noAutofit/>
          </a:bodyPr>
          <a:lstStyle/>
          <a:p>
            <a:pPr lvl="0">
              <a:spcBef>
                <a:spcPts val="0"/>
              </a:spcBef>
              <a:buNone/>
            </a:pPr>
            <a:r>
              <a:rPr lang="en"/>
              <a:t>POV - Steve</a:t>
            </a:r>
          </a:p>
        </p:txBody>
      </p:sp>
      <p:pic>
        <p:nvPicPr>
          <p:cNvPr id="144" name="Shape 144"/>
          <p:cNvPicPr preferRelativeResize="0"/>
          <p:nvPr/>
        </p:nvPicPr>
        <p:blipFill rotWithShape="1">
          <a:blip r:embed="rId4">
            <a:alphaModFix/>
          </a:blip>
          <a:srcRect l="33226" t="34763" r="47961" b="38791"/>
          <a:stretch/>
        </p:blipFill>
        <p:spPr>
          <a:xfrm>
            <a:off x="590650" y="1465775"/>
            <a:ext cx="1523398" cy="2771426"/>
          </a:xfrm>
          <a:prstGeom prst="rect">
            <a:avLst/>
          </a:prstGeom>
          <a:noFill/>
          <a:ln>
            <a:noFill/>
          </a:ln>
        </p:spPr>
      </p:pic>
      <p:pic>
        <p:nvPicPr>
          <p:cNvPr id="145" name="Shape 145"/>
          <p:cNvPicPr preferRelativeResize="0"/>
          <p:nvPr/>
        </p:nvPicPr>
        <p:blipFill rotWithShape="1">
          <a:blip r:embed="rId4">
            <a:alphaModFix/>
          </a:blip>
          <a:srcRect l="7618" t="35287" r="72210" b="39317"/>
          <a:stretch/>
        </p:blipFill>
        <p:spPr>
          <a:xfrm>
            <a:off x="2499650" y="1465775"/>
            <a:ext cx="1683596" cy="2742898"/>
          </a:xfrm>
          <a:prstGeom prst="rect">
            <a:avLst/>
          </a:prstGeom>
          <a:noFill/>
          <a:ln>
            <a:noFill/>
          </a:ln>
        </p:spPr>
      </p:pic>
      <p:sp>
        <p:nvSpPr>
          <p:cNvPr id="146" name="Shape 146"/>
          <p:cNvSpPr txBox="1">
            <a:spLocks noGrp="1"/>
          </p:cNvSpPr>
          <p:nvPr>
            <p:ph type="title"/>
          </p:nvPr>
        </p:nvSpPr>
        <p:spPr>
          <a:xfrm>
            <a:off x="1844950" y="4332950"/>
            <a:ext cx="1098000" cy="665100"/>
          </a:xfrm>
          <a:prstGeom prst="rect">
            <a:avLst/>
          </a:prstGeom>
        </p:spPr>
        <p:txBody>
          <a:bodyPr lIns="91425" tIns="91425" rIns="91425" bIns="91425" anchor="t" anchorCtr="0">
            <a:noAutofit/>
          </a:bodyPr>
          <a:lstStyle/>
          <a:p>
            <a:pPr lvl="0" rtl="0">
              <a:spcBef>
                <a:spcPts val="0"/>
              </a:spcBef>
              <a:buNone/>
            </a:pPr>
            <a:r>
              <a:rPr lang="en" sz="3600" b="0"/>
              <a:t>Sketch</a:t>
            </a:r>
          </a:p>
        </p:txBody>
      </p:sp>
      <p:sp>
        <p:nvSpPr>
          <p:cNvPr id="147" name="Shape 147"/>
          <p:cNvSpPr txBox="1">
            <a:spLocks noGrp="1"/>
          </p:cNvSpPr>
          <p:nvPr>
            <p:ph type="title"/>
          </p:nvPr>
        </p:nvSpPr>
        <p:spPr>
          <a:xfrm>
            <a:off x="5561675" y="4237200"/>
            <a:ext cx="2172900" cy="665100"/>
          </a:xfrm>
          <a:prstGeom prst="rect">
            <a:avLst/>
          </a:prstGeom>
        </p:spPr>
        <p:txBody>
          <a:bodyPr lIns="91425" tIns="91425" rIns="91425" bIns="91425" anchor="t" anchorCtr="0">
            <a:noAutofit/>
          </a:bodyPr>
          <a:lstStyle/>
          <a:p>
            <a:pPr lvl="0" rtl="0">
              <a:spcBef>
                <a:spcPts val="0"/>
              </a:spcBef>
              <a:buNone/>
            </a:pPr>
            <a:r>
              <a:rPr lang="en" sz="3600" b="0"/>
              <a:t>Our Application</a:t>
            </a:r>
          </a:p>
        </p:txBody>
      </p:sp>
      <p:cxnSp>
        <p:nvCxnSpPr>
          <p:cNvPr id="148" name="Shape 148"/>
          <p:cNvCxnSpPr/>
          <p:nvPr/>
        </p:nvCxnSpPr>
        <p:spPr>
          <a:xfrm rot="10800000" flipH="1">
            <a:off x="4792175" y="4607575"/>
            <a:ext cx="769500" cy="17400"/>
          </a:xfrm>
          <a:prstGeom prst="straightConnector1">
            <a:avLst/>
          </a:prstGeom>
          <a:noFill/>
          <a:ln w="9525" cap="flat" cmpd="sng">
            <a:solidFill>
              <a:schemeClr val="dk2"/>
            </a:solidFill>
            <a:prstDash val="solid"/>
            <a:round/>
            <a:headEnd type="none" w="lg" len="lg"/>
            <a:tailEnd type="none" w="lg" len="lg"/>
          </a:ln>
        </p:spPr>
      </p:cxnSp>
      <p:cxnSp>
        <p:nvCxnSpPr>
          <p:cNvPr id="149" name="Shape 149"/>
          <p:cNvCxnSpPr/>
          <p:nvPr/>
        </p:nvCxnSpPr>
        <p:spPr>
          <a:xfrm rot="10800000" flipH="1">
            <a:off x="7734575" y="4624975"/>
            <a:ext cx="963300" cy="8100"/>
          </a:xfrm>
          <a:prstGeom prst="straightConnector1">
            <a:avLst/>
          </a:prstGeom>
          <a:noFill/>
          <a:ln w="9525" cap="flat" cmpd="sng">
            <a:solidFill>
              <a:schemeClr val="dk2"/>
            </a:solidFill>
            <a:prstDash val="solid"/>
            <a:round/>
            <a:headEnd type="none" w="lg" len="lg"/>
            <a:tailEnd type="none" w="lg" len="lg"/>
          </a:ln>
        </p:spPr>
      </p:cxnSp>
      <p:cxnSp>
        <p:nvCxnSpPr>
          <p:cNvPr id="150" name="Shape 150"/>
          <p:cNvCxnSpPr/>
          <p:nvPr/>
        </p:nvCxnSpPr>
        <p:spPr>
          <a:xfrm flipH="1">
            <a:off x="2800700" y="4658425"/>
            <a:ext cx="1473000" cy="14400"/>
          </a:xfrm>
          <a:prstGeom prst="straightConnector1">
            <a:avLst/>
          </a:prstGeom>
          <a:noFill/>
          <a:ln w="9525" cap="flat" cmpd="sng">
            <a:solidFill>
              <a:schemeClr val="dk2"/>
            </a:solidFill>
            <a:prstDash val="solid"/>
            <a:round/>
            <a:headEnd type="none" w="lg" len="lg"/>
            <a:tailEnd type="none" w="lg" len="lg"/>
          </a:ln>
        </p:spPr>
      </p:cxnSp>
      <p:cxnSp>
        <p:nvCxnSpPr>
          <p:cNvPr id="151" name="Shape 151"/>
          <p:cNvCxnSpPr>
            <a:endCxn id="146" idx="1"/>
          </p:cNvCxnSpPr>
          <p:nvPr/>
        </p:nvCxnSpPr>
        <p:spPr>
          <a:xfrm rot="10800000" flipH="1">
            <a:off x="644050" y="4665500"/>
            <a:ext cx="1200900" cy="9600"/>
          </a:xfrm>
          <a:prstGeom prst="straightConnector1">
            <a:avLst/>
          </a:prstGeom>
          <a:noFill/>
          <a:ln w="9525" cap="flat" cmpd="sng">
            <a:solidFill>
              <a:schemeClr val="dk2"/>
            </a:solidFill>
            <a:prstDash val="solid"/>
            <a:round/>
            <a:headEnd type="none" w="lg" len="lg"/>
            <a:tailEnd type="none" w="lg" len="lg"/>
          </a:ln>
        </p:spPr>
      </p:cxnSp>
      <p:pic>
        <p:nvPicPr>
          <p:cNvPr id="152" name="Shape 152"/>
          <p:cNvPicPr preferRelativeResize="0"/>
          <p:nvPr/>
        </p:nvPicPr>
        <p:blipFill>
          <a:blip r:embed="rId5">
            <a:alphaModFix/>
          </a:blip>
          <a:stretch>
            <a:fillRect/>
          </a:stretch>
        </p:blipFill>
        <p:spPr>
          <a:xfrm>
            <a:off x="4950323" y="1449173"/>
            <a:ext cx="1523399" cy="2739717"/>
          </a:xfrm>
          <a:prstGeom prst="rect">
            <a:avLst/>
          </a:prstGeom>
          <a:noFill/>
          <a:ln>
            <a:noFill/>
          </a:ln>
        </p:spPr>
      </p:pic>
      <p:sp>
        <p:nvSpPr>
          <p:cNvPr id="153" name="Shape 153"/>
          <p:cNvSpPr/>
          <p:nvPr/>
        </p:nvSpPr>
        <p:spPr>
          <a:xfrm>
            <a:off x="8375" y="-125"/>
            <a:ext cx="150600" cy="5143500"/>
          </a:xfrm>
          <a:prstGeom prst="rect">
            <a:avLst/>
          </a:prstGeom>
          <a:solidFill>
            <a:schemeClr val="dk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p:nvPr/>
        </p:nvSpPr>
        <p:spPr>
          <a:xfrm>
            <a:off x="9001775" y="250"/>
            <a:ext cx="150600" cy="5191200"/>
          </a:xfrm>
          <a:prstGeom prst="rect">
            <a:avLst/>
          </a:prstGeom>
          <a:solidFill>
            <a:schemeClr val="dk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55" name="Shape 155"/>
          <p:cNvPicPr preferRelativeResize="0"/>
          <p:nvPr/>
        </p:nvPicPr>
        <p:blipFill rotWithShape="1">
          <a:blip r:embed="rId6">
            <a:alphaModFix/>
          </a:blip>
          <a:srcRect t="4333"/>
          <a:stretch/>
        </p:blipFill>
        <p:spPr>
          <a:xfrm>
            <a:off x="6890975" y="1473724"/>
            <a:ext cx="1610848" cy="2739724"/>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1000"/>
                                        <p:tgtEl>
                                          <p:spTgt spid="146"/>
                                        </p:tgtEl>
                                      </p:cBhvr>
                                    </p:animEffect>
                                  </p:child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1000"/>
                                        <p:tgtEl>
                                          <p:spTgt spid="150"/>
                                        </p:tgtEl>
                                      </p:cBhvr>
                                    </p:animEffect>
                                  </p:childTnLst>
                                </p:cTn>
                              </p:par>
                              <p:par>
                                <p:cTn id="11" presetID="10" presetClass="entr" presetSubtype="0" fill="hold" nodeType="withEffect">
                                  <p:stCondLst>
                                    <p:cond delay="0"/>
                                  </p:stCondLst>
                                  <p:childTnLst>
                                    <p:set>
                                      <p:cBhvr>
                                        <p:cTn id="12" dur="1" fill="hold">
                                          <p:stCondLst>
                                            <p:cond delay="0"/>
                                          </p:stCondLst>
                                        </p:cTn>
                                        <p:tgtEl>
                                          <p:spTgt spid="151"/>
                                        </p:tgtEl>
                                        <p:attrNameLst>
                                          <p:attrName>style.visibility</p:attrName>
                                        </p:attrNameLst>
                                      </p:cBhvr>
                                      <p:to>
                                        <p:strVal val="visible"/>
                                      </p:to>
                                    </p:set>
                                    <p:animEffect transition="in" filter="fade">
                                      <p:cBhvr>
                                        <p:cTn id="13" dur="1000"/>
                                        <p:tgtEl>
                                          <p:spTgt spid="151"/>
                                        </p:tgtEl>
                                      </p:cBhvr>
                                    </p:animEffect>
                                  </p:childTnLst>
                                </p:cTn>
                              </p:par>
                              <p:par>
                                <p:cTn id="14" presetID="10" presetClass="entr" presetSubtype="0" fill="hold" nodeType="with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500"/>
                                        <p:tgtEl>
                                          <p:spTgt spid="144"/>
                                        </p:tgtEl>
                                      </p:cBhvr>
                                    </p:animEffect>
                                  </p:childTnLst>
                                </p:cTn>
                              </p:par>
                              <p:par>
                                <p:cTn id="17" presetID="10" presetClass="entr" presetSubtype="0" fill="hold" nodeType="withEffect">
                                  <p:stCondLst>
                                    <p:cond delay="0"/>
                                  </p:stCondLst>
                                  <p:childTnLst>
                                    <p:set>
                                      <p:cBhvr>
                                        <p:cTn id="18" dur="1" fill="hold">
                                          <p:stCondLst>
                                            <p:cond delay="0"/>
                                          </p:stCondLst>
                                        </p:cTn>
                                        <p:tgtEl>
                                          <p:spTgt spid="145"/>
                                        </p:tgtEl>
                                        <p:attrNameLst>
                                          <p:attrName>style.visibility</p:attrName>
                                        </p:attrNameLst>
                                      </p:cBhvr>
                                      <p:to>
                                        <p:strVal val="visible"/>
                                      </p:to>
                                    </p:set>
                                    <p:animEffect transition="in" filter="fade">
                                      <p:cBhvr>
                                        <p:cTn id="19" dur="1500"/>
                                        <p:tgtEl>
                                          <p:spTgt spid="14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7"/>
                                        </p:tgtEl>
                                        <p:attrNameLst>
                                          <p:attrName>style.visibility</p:attrName>
                                        </p:attrNameLst>
                                      </p:cBhvr>
                                      <p:to>
                                        <p:strVal val="visible"/>
                                      </p:to>
                                    </p:set>
                                    <p:animEffect transition="in" filter="fade">
                                      <p:cBhvr>
                                        <p:cTn id="24" dur="1000"/>
                                        <p:tgtEl>
                                          <p:spTgt spid="147"/>
                                        </p:tgtEl>
                                      </p:cBhvr>
                                    </p:animEffect>
                                  </p:childTnLst>
                                </p:cTn>
                              </p:par>
                              <p:par>
                                <p:cTn id="25" presetID="10" presetClass="entr" presetSubtype="0" fill="hold" nodeType="with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fade">
                                      <p:cBhvr>
                                        <p:cTn id="27" dur="1000"/>
                                        <p:tgtEl>
                                          <p:spTgt spid="148"/>
                                        </p:tgtEl>
                                      </p:cBhvr>
                                    </p:animEffect>
                                  </p:childTnLst>
                                </p:cTn>
                              </p:par>
                              <p:par>
                                <p:cTn id="28" presetID="10" presetClass="entr" presetSubtype="0" fill="hold" nodeType="withEffect">
                                  <p:stCondLst>
                                    <p:cond delay="0"/>
                                  </p:stCondLst>
                                  <p:childTnLst>
                                    <p:set>
                                      <p:cBhvr>
                                        <p:cTn id="29" dur="1" fill="hold">
                                          <p:stCondLst>
                                            <p:cond delay="0"/>
                                          </p:stCondLst>
                                        </p:cTn>
                                        <p:tgtEl>
                                          <p:spTgt spid="149"/>
                                        </p:tgtEl>
                                        <p:attrNameLst>
                                          <p:attrName>style.visibility</p:attrName>
                                        </p:attrNameLst>
                                      </p:cBhvr>
                                      <p:to>
                                        <p:strVal val="visible"/>
                                      </p:to>
                                    </p:set>
                                    <p:animEffect transition="in" filter="fade">
                                      <p:cBhvr>
                                        <p:cTn id="30" dur="1000"/>
                                        <p:tgtEl>
                                          <p:spTgt spid="149"/>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152"/>
                                        </p:tgtEl>
                                        <p:attrNameLst>
                                          <p:attrName>style.visibility</p:attrName>
                                        </p:attrNameLst>
                                      </p:cBhvr>
                                      <p:to>
                                        <p:strVal val="visible"/>
                                      </p:to>
                                    </p:set>
                                    <p:animEffect transition="in" filter="fade">
                                      <p:cBhvr>
                                        <p:cTn id="34" dur="500"/>
                                        <p:tgtEl>
                                          <p:spTgt spid="152"/>
                                        </p:tgtEl>
                                      </p:cBhvr>
                                    </p:animEffect>
                                  </p:childTnLst>
                                </p:cTn>
                              </p:par>
                              <p:par>
                                <p:cTn id="35" presetID="10" presetClass="entr" presetSubtype="0" fill="hold" nodeType="withEffect">
                                  <p:stCondLst>
                                    <p:cond delay="0"/>
                                  </p:stCondLst>
                                  <p:childTnLst>
                                    <p:set>
                                      <p:cBhvr>
                                        <p:cTn id="36" dur="1" fill="hold">
                                          <p:stCondLst>
                                            <p:cond delay="0"/>
                                          </p:stCondLst>
                                        </p:cTn>
                                        <p:tgtEl>
                                          <p:spTgt spid="155"/>
                                        </p:tgtEl>
                                        <p:attrNameLst>
                                          <p:attrName>style.visibility</p:attrName>
                                        </p:attrNameLst>
                                      </p:cBhvr>
                                      <p:to>
                                        <p:strVal val="visible"/>
                                      </p:to>
                                    </p:set>
                                    <p:animEffect transition="in" filter="fade">
                                      <p:cBhvr>
                                        <p:cTn id="37"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Shape 160"/>
          <p:cNvPicPr preferRelativeResize="0"/>
          <p:nvPr/>
        </p:nvPicPr>
        <p:blipFill>
          <a:blip r:embed="rId3">
            <a:alphaModFix amt="44000"/>
          </a:blip>
          <a:stretch>
            <a:fillRect/>
          </a:stretch>
        </p:blipFill>
        <p:spPr>
          <a:xfrm rot="7933561">
            <a:off x="2937649" y="223304"/>
            <a:ext cx="3385075" cy="3994375"/>
          </a:xfrm>
          <a:prstGeom prst="rect">
            <a:avLst/>
          </a:prstGeom>
          <a:noFill/>
          <a:ln>
            <a:noFill/>
          </a:ln>
        </p:spPr>
      </p:pic>
      <p:sp>
        <p:nvSpPr>
          <p:cNvPr id="161" name="Shape 161"/>
          <p:cNvSpPr/>
          <p:nvPr/>
        </p:nvSpPr>
        <p:spPr>
          <a:xfrm>
            <a:off x="1460850" y="1145800"/>
            <a:ext cx="6222300" cy="3637800"/>
          </a:xfrm>
          <a:prstGeom prst="roundRect">
            <a:avLst>
              <a:gd name="adj" fmla="val 16667"/>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62" name="Shape 162"/>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a:t>The Bar So Far</a:t>
            </a:r>
          </a:p>
        </p:txBody>
      </p:sp>
      <p:grpSp>
        <p:nvGrpSpPr>
          <p:cNvPr id="163" name="Shape 163"/>
          <p:cNvGrpSpPr/>
          <p:nvPr/>
        </p:nvGrpSpPr>
        <p:grpSpPr>
          <a:xfrm>
            <a:off x="2198200" y="1774087"/>
            <a:ext cx="4762500" cy="2238375"/>
            <a:chOff x="2199125" y="1682087"/>
            <a:chExt cx="4762500" cy="2238375"/>
          </a:xfrm>
        </p:grpSpPr>
        <p:pic>
          <p:nvPicPr>
            <p:cNvPr id="164" name="Shape 164"/>
            <p:cNvPicPr preferRelativeResize="0"/>
            <p:nvPr/>
          </p:nvPicPr>
          <p:blipFill>
            <a:blip r:embed="rId4">
              <a:alphaModFix/>
            </a:blip>
            <a:stretch>
              <a:fillRect/>
            </a:stretch>
          </p:blipFill>
          <p:spPr>
            <a:xfrm>
              <a:off x="2199125" y="1682087"/>
              <a:ext cx="4762500" cy="2238375"/>
            </a:xfrm>
            <a:prstGeom prst="rect">
              <a:avLst/>
            </a:prstGeom>
            <a:noFill/>
            <a:ln>
              <a:noFill/>
            </a:ln>
          </p:spPr>
        </p:pic>
        <p:sp>
          <p:nvSpPr>
            <p:cNvPr id="165" name="Shape 165"/>
            <p:cNvSpPr/>
            <p:nvPr/>
          </p:nvSpPr>
          <p:spPr>
            <a:xfrm>
              <a:off x="4401875" y="3036550"/>
              <a:ext cx="357000" cy="142200"/>
            </a:xfrm>
            <a:prstGeom prst="rect">
              <a:avLst/>
            </a:prstGeom>
            <a:solidFill>
              <a:srgbClr val="00F0D3"/>
            </a:solidFill>
            <a:ln>
              <a:noFill/>
            </a:ln>
          </p:spPr>
          <p:txBody>
            <a:bodyPr lIns="91425" tIns="91425" rIns="91425" bIns="91425" anchor="ctr" anchorCtr="0">
              <a:noAutofit/>
            </a:bodyPr>
            <a:lstStyle/>
            <a:p>
              <a:pPr lvl="0">
                <a:spcBef>
                  <a:spcPts val="0"/>
                </a:spcBef>
                <a:buNone/>
              </a:pPr>
              <a:endParaRPr/>
            </a:p>
          </p:txBody>
        </p:sp>
      </p:grpSp>
      <p:sp>
        <p:nvSpPr>
          <p:cNvPr id="166" name="Shape 166"/>
          <p:cNvSpPr txBox="1"/>
          <p:nvPr/>
        </p:nvSpPr>
        <p:spPr>
          <a:xfrm>
            <a:off x="2726450" y="4059575"/>
            <a:ext cx="1296300" cy="459900"/>
          </a:xfrm>
          <a:prstGeom prst="rect">
            <a:avLst/>
          </a:prstGeom>
          <a:noFill/>
          <a:ln>
            <a:noFill/>
          </a:ln>
        </p:spPr>
        <p:txBody>
          <a:bodyPr lIns="91425" tIns="91425" rIns="91425" bIns="91425" anchor="t" anchorCtr="0">
            <a:noAutofit/>
          </a:bodyPr>
          <a:lstStyle/>
          <a:p>
            <a:pPr lvl="0">
              <a:spcBef>
                <a:spcPts val="0"/>
              </a:spcBef>
              <a:buNone/>
            </a:pPr>
            <a:r>
              <a:rPr lang="en" sz="2000">
                <a:latin typeface="Amatic SC"/>
                <a:ea typeface="Amatic SC"/>
                <a:cs typeface="Amatic SC"/>
                <a:sym typeface="Amatic SC"/>
              </a:rPr>
              <a:t>Set up LAMP Server</a:t>
            </a:r>
          </a:p>
        </p:txBody>
      </p:sp>
      <p:sp>
        <p:nvSpPr>
          <p:cNvPr id="167" name="Shape 167"/>
          <p:cNvSpPr txBox="1"/>
          <p:nvPr/>
        </p:nvSpPr>
        <p:spPr>
          <a:xfrm>
            <a:off x="3947500" y="1060375"/>
            <a:ext cx="1363200" cy="459900"/>
          </a:xfrm>
          <a:prstGeom prst="rect">
            <a:avLst/>
          </a:prstGeom>
          <a:noFill/>
          <a:ln>
            <a:noFill/>
          </a:ln>
        </p:spPr>
        <p:txBody>
          <a:bodyPr lIns="91425" tIns="91425" rIns="91425" bIns="91425" anchor="t" anchorCtr="0">
            <a:noAutofit/>
          </a:bodyPr>
          <a:lstStyle/>
          <a:p>
            <a:pPr lvl="0" rtl="0">
              <a:spcBef>
                <a:spcPts val="0"/>
              </a:spcBef>
              <a:buNone/>
            </a:pPr>
            <a:r>
              <a:rPr lang="en" sz="1800">
                <a:latin typeface="Amatic SC"/>
                <a:ea typeface="Amatic SC"/>
                <a:cs typeface="Amatic SC"/>
                <a:sym typeface="Amatic SC"/>
              </a:rPr>
              <a:t>Format SQL Database</a:t>
            </a:r>
          </a:p>
        </p:txBody>
      </p:sp>
      <p:sp>
        <p:nvSpPr>
          <p:cNvPr id="168" name="Shape 168"/>
          <p:cNvSpPr txBox="1"/>
          <p:nvPr/>
        </p:nvSpPr>
        <p:spPr>
          <a:xfrm>
            <a:off x="4078050" y="4059575"/>
            <a:ext cx="1363200" cy="459900"/>
          </a:xfrm>
          <a:prstGeom prst="rect">
            <a:avLst/>
          </a:prstGeom>
          <a:noFill/>
          <a:ln>
            <a:noFill/>
          </a:ln>
        </p:spPr>
        <p:txBody>
          <a:bodyPr lIns="91425" tIns="91425" rIns="91425" bIns="91425" anchor="t" anchorCtr="0">
            <a:noAutofit/>
          </a:bodyPr>
          <a:lstStyle/>
          <a:p>
            <a:pPr lvl="0" rtl="0">
              <a:spcBef>
                <a:spcPts val="0"/>
              </a:spcBef>
              <a:buNone/>
            </a:pPr>
            <a:r>
              <a:rPr lang="en" sz="2000">
                <a:latin typeface="Amatic SC"/>
                <a:ea typeface="Amatic SC"/>
                <a:cs typeface="Amatic SC"/>
                <a:sym typeface="Amatic SC"/>
              </a:rPr>
              <a:t>Connect app to database via PHP</a:t>
            </a:r>
          </a:p>
        </p:txBody>
      </p:sp>
      <p:sp>
        <p:nvSpPr>
          <p:cNvPr id="169" name="Shape 169"/>
          <p:cNvSpPr txBox="1"/>
          <p:nvPr/>
        </p:nvSpPr>
        <p:spPr>
          <a:xfrm>
            <a:off x="5363725" y="1060375"/>
            <a:ext cx="1363200" cy="459900"/>
          </a:xfrm>
          <a:prstGeom prst="rect">
            <a:avLst/>
          </a:prstGeom>
          <a:noFill/>
          <a:ln>
            <a:noFill/>
          </a:ln>
        </p:spPr>
        <p:txBody>
          <a:bodyPr lIns="91425" tIns="91425" rIns="91425" bIns="91425" anchor="t" anchorCtr="0">
            <a:noAutofit/>
          </a:bodyPr>
          <a:lstStyle/>
          <a:p>
            <a:pPr lvl="0" rtl="0">
              <a:spcBef>
                <a:spcPts val="0"/>
              </a:spcBef>
              <a:buNone/>
            </a:pPr>
            <a:r>
              <a:rPr lang="en" sz="1800">
                <a:latin typeface="Amatic SC"/>
                <a:ea typeface="Amatic SC"/>
                <a:cs typeface="Amatic SC"/>
                <a:sym typeface="Amatic SC"/>
              </a:rPr>
              <a:t>Integrate Google Maps</a:t>
            </a:r>
          </a:p>
        </p:txBody>
      </p:sp>
      <p:sp>
        <p:nvSpPr>
          <p:cNvPr id="170" name="Shape 170"/>
          <p:cNvSpPr txBox="1"/>
          <p:nvPr/>
        </p:nvSpPr>
        <p:spPr>
          <a:xfrm>
            <a:off x="2347275" y="1060375"/>
            <a:ext cx="1363200" cy="459900"/>
          </a:xfrm>
          <a:prstGeom prst="rect">
            <a:avLst/>
          </a:prstGeom>
          <a:noFill/>
          <a:ln>
            <a:noFill/>
          </a:ln>
        </p:spPr>
        <p:txBody>
          <a:bodyPr lIns="91425" tIns="91425" rIns="91425" bIns="91425" anchor="t" anchorCtr="0">
            <a:noAutofit/>
          </a:bodyPr>
          <a:lstStyle/>
          <a:p>
            <a:pPr lvl="0" rtl="0">
              <a:spcBef>
                <a:spcPts val="0"/>
              </a:spcBef>
              <a:buNone/>
            </a:pPr>
            <a:r>
              <a:rPr lang="en" sz="1800">
                <a:latin typeface="Amatic SC"/>
                <a:ea typeface="Amatic SC"/>
                <a:cs typeface="Amatic SC"/>
                <a:sym typeface="Amatic SC"/>
              </a:rPr>
              <a:t>Design and Develop Idea</a:t>
            </a:r>
          </a:p>
        </p:txBody>
      </p:sp>
      <p:cxnSp>
        <p:nvCxnSpPr>
          <p:cNvPr id="171" name="Shape 171"/>
          <p:cNvCxnSpPr/>
          <p:nvPr/>
        </p:nvCxnSpPr>
        <p:spPr>
          <a:xfrm>
            <a:off x="2785025" y="1647600"/>
            <a:ext cx="765000" cy="1227600"/>
          </a:xfrm>
          <a:prstGeom prst="straightConnector1">
            <a:avLst/>
          </a:prstGeom>
          <a:noFill/>
          <a:ln w="9525" cap="flat" cmpd="sng">
            <a:solidFill>
              <a:schemeClr val="dk2"/>
            </a:solidFill>
            <a:prstDash val="solid"/>
            <a:round/>
            <a:headEnd type="none" w="lg" len="lg"/>
            <a:tailEnd type="none" w="lg" len="lg"/>
          </a:ln>
        </p:spPr>
      </p:cxnSp>
      <p:cxnSp>
        <p:nvCxnSpPr>
          <p:cNvPr id="172" name="Shape 172"/>
          <p:cNvCxnSpPr>
            <a:endCxn id="166" idx="0"/>
          </p:cNvCxnSpPr>
          <p:nvPr/>
        </p:nvCxnSpPr>
        <p:spPr>
          <a:xfrm flipH="1">
            <a:off x="3374600" y="2885075"/>
            <a:ext cx="371100" cy="1174500"/>
          </a:xfrm>
          <a:prstGeom prst="straightConnector1">
            <a:avLst/>
          </a:prstGeom>
          <a:noFill/>
          <a:ln w="9525" cap="flat" cmpd="sng">
            <a:solidFill>
              <a:schemeClr val="dk2"/>
            </a:solidFill>
            <a:prstDash val="solid"/>
            <a:round/>
            <a:headEnd type="none" w="lg" len="lg"/>
            <a:tailEnd type="none" w="lg" len="lg"/>
          </a:ln>
        </p:spPr>
      </p:cxnSp>
      <p:cxnSp>
        <p:nvCxnSpPr>
          <p:cNvPr id="173" name="Shape 173"/>
          <p:cNvCxnSpPr/>
          <p:nvPr/>
        </p:nvCxnSpPr>
        <p:spPr>
          <a:xfrm rot="10800000" flipH="1">
            <a:off x="4031175" y="1622150"/>
            <a:ext cx="234300" cy="1246500"/>
          </a:xfrm>
          <a:prstGeom prst="straightConnector1">
            <a:avLst/>
          </a:prstGeom>
          <a:noFill/>
          <a:ln w="9525" cap="flat" cmpd="sng">
            <a:solidFill>
              <a:schemeClr val="dk2"/>
            </a:solidFill>
            <a:prstDash val="solid"/>
            <a:round/>
            <a:headEnd type="none" w="lg" len="lg"/>
            <a:tailEnd type="none" w="lg" len="lg"/>
          </a:ln>
        </p:spPr>
      </p:cxnSp>
      <p:cxnSp>
        <p:nvCxnSpPr>
          <p:cNvPr id="174" name="Shape 174"/>
          <p:cNvCxnSpPr>
            <a:endCxn id="168" idx="0"/>
          </p:cNvCxnSpPr>
          <p:nvPr/>
        </p:nvCxnSpPr>
        <p:spPr>
          <a:xfrm>
            <a:off x="4381050" y="2875175"/>
            <a:ext cx="378600" cy="1184400"/>
          </a:xfrm>
          <a:prstGeom prst="straightConnector1">
            <a:avLst/>
          </a:prstGeom>
          <a:noFill/>
          <a:ln w="9525" cap="flat" cmpd="sng">
            <a:solidFill>
              <a:schemeClr val="dk2"/>
            </a:solidFill>
            <a:prstDash val="solid"/>
            <a:round/>
            <a:headEnd type="none" w="lg" len="lg"/>
            <a:tailEnd type="none" w="lg" len="lg"/>
          </a:ln>
        </p:spPr>
      </p:cxnSp>
      <p:cxnSp>
        <p:nvCxnSpPr>
          <p:cNvPr id="175" name="Shape 175"/>
          <p:cNvCxnSpPr/>
          <p:nvPr/>
        </p:nvCxnSpPr>
        <p:spPr>
          <a:xfrm rot="10800000" flipH="1">
            <a:off x="4716975" y="1655600"/>
            <a:ext cx="1104000" cy="1246500"/>
          </a:xfrm>
          <a:prstGeom prst="straightConnector1">
            <a:avLst/>
          </a:prstGeom>
          <a:noFill/>
          <a:ln w="9525" cap="flat" cmpd="sng">
            <a:solidFill>
              <a:schemeClr val="dk2"/>
            </a:solidFill>
            <a:prstDash val="solid"/>
            <a:round/>
            <a:headEnd type="none" w="lg" len="lg"/>
            <a:tailEnd type="none" w="lg" len="lg"/>
          </a:ln>
        </p:spPr>
      </p:cxnSp>
      <p:sp>
        <p:nvSpPr>
          <p:cNvPr id="176" name="Shape 176"/>
          <p:cNvSpPr txBox="1"/>
          <p:nvPr/>
        </p:nvSpPr>
        <p:spPr>
          <a:xfrm>
            <a:off x="5496537" y="4059575"/>
            <a:ext cx="1363200" cy="459900"/>
          </a:xfrm>
          <a:prstGeom prst="rect">
            <a:avLst/>
          </a:prstGeom>
          <a:noFill/>
          <a:ln>
            <a:noFill/>
          </a:ln>
        </p:spPr>
        <p:txBody>
          <a:bodyPr lIns="91425" tIns="91425" rIns="91425" bIns="91425" anchor="t" anchorCtr="0">
            <a:noAutofit/>
          </a:bodyPr>
          <a:lstStyle/>
          <a:p>
            <a:pPr lvl="0" rtl="0">
              <a:spcBef>
                <a:spcPts val="0"/>
              </a:spcBef>
              <a:buNone/>
            </a:pPr>
            <a:r>
              <a:rPr lang="en" sz="2000">
                <a:latin typeface="Amatic SC"/>
                <a:ea typeface="Amatic SC"/>
                <a:cs typeface="Amatic SC"/>
                <a:sym typeface="Amatic SC"/>
              </a:rPr>
              <a:t>Design app activities</a:t>
            </a:r>
          </a:p>
        </p:txBody>
      </p:sp>
      <p:cxnSp>
        <p:nvCxnSpPr>
          <p:cNvPr id="177" name="Shape 177"/>
          <p:cNvCxnSpPr/>
          <p:nvPr/>
        </p:nvCxnSpPr>
        <p:spPr>
          <a:xfrm rot="10800000">
            <a:off x="4976125" y="2851900"/>
            <a:ext cx="844800" cy="1237800"/>
          </a:xfrm>
          <a:prstGeom prst="straightConnector1">
            <a:avLst/>
          </a:prstGeom>
          <a:noFill/>
          <a:ln w="9525" cap="flat" cmpd="sng">
            <a:solidFill>
              <a:schemeClr val="dk2"/>
            </a:solidFill>
            <a:prstDash val="solid"/>
            <a:round/>
            <a:headEnd type="none" w="lg" len="lg"/>
            <a:tailEnd type="none" w="lg" len="lg"/>
          </a:ln>
        </p:spPr>
      </p:cxn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Shape 182"/>
          <p:cNvPicPr preferRelativeResize="0"/>
          <p:nvPr/>
        </p:nvPicPr>
        <p:blipFill>
          <a:blip r:embed="rId3">
            <a:alphaModFix amt="30000"/>
          </a:blip>
          <a:stretch>
            <a:fillRect/>
          </a:stretch>
        </p:blipFill>
        <p:spPr>
          <a:xfrm rot="7933561">
            <a:off x="3051599" y="372429"/>
            <a:ext cx="3385075" cy="3994375"/>
          </a:xfrm>
          <a:prstGeom prst="rect">
            <a:avLst/>
          </a:prstGeom>
          <a:noFill/>
          <a:ln>
            <a:noFill/>
          </a:ln>
        </p:spPr>
      </p:pic>
      <p:sp>
        <p:nvSpPr>
          <p:cNvPr id="183" name="Shape 183"/>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a:t>Going Forward</a:t>
            </a:r>
          </a:p>
        </p:txBody>
      </p:sp>
      <p:pic>
        <p:nvPicPr>
          <p:cNvPr id="184" name="Shape 184"/>
          <p:cNvPicPr preferRelativeResize="0"/>
          <p:nvPr/>
        </p:nvPicPr>
        <p:blipFill rotWithShape="1">
          <a:blip r:embed="rId4">
            <a:alphaModFix/>
          </a:blip>
          <a:srcRect l="56572" t="35289" r="24615" b="39316"/>
          <a:stretch/>
        </p:blipFill>
        <p:spPr>
          <a:xfrm>
            <a:off x="466900" y="1315071"/>
            <a:ext cx="1778201" cy="2760648"/>
          </a:xfrm>
          <a:prstGeom prst="rect">
            <a:avLst/>
          </a:prstGeom>
          <a:noFill/>
          <a:ln>
            <a:noFill/>
          </a:ln>
        </p:spPr>
      </p:pic>
      <p:sp>
        <p:nvSpPr>
          <p:cNvPr id="185" name="Shape 185"/>
          <p:cNvSpPr txBox="1"/>
          <p:nvPr/>
        </p:nvSpPr>
        <p:spPr>
          <a:xfrm>
            <a:off x="2810100" y="1315075"/>
            <a:ext cx="5040300" cy="3594300"/>
          </a:xfrm>
          <a:prstGeom prst="rect">
            <a:avLst/>
          </a:prstGeom>
          <a:noFill/>
          <a:ln>
            <a:noFill/>
          </a:ln>
        </p:spPr>
        <p:txBody>
          <a:bodyPr lIns="91425" tIns="91425" rIns="91425" bIns="91425" anchor="t" anchorCtr="0">
            <a:noAutofit/>
          </a:bodyPr>
          <a:lstStyle/>
          <a:p>
            <a:pPr marL="457200" lvl="0" indent="-457200" rtl="0">
              <a:spcBef>
                <a:spcPts val="0"/>
              </a:spcBef>
              <a:buSzPct val="100000"/>
              <a:buFont typeface="Amatic SC"/>
              <a:buChar char="●"/>
            </a:pPr>
            <a:r>
              <a:rPr lang="en" sz="3600" b="1">
                <a:latin typeface="Amatic SC"/>
                <a:ea typeface="Amatic SC"/>
                <a:cs typeface="Amatic SC"/>
                <a:sym typeface="Amatic SC"/>
              </a:rPr>
              <a:t>Complete the UI</a:t>
            </a:r>
          </a:p>
          <a:p>
            <a:pPr marL="457200" lvl="0" indent="-457200" rtl="0">
              <a:spcBef>
                <a:spcPts val="0"/>
              </a:spcBef>
              <a:buSzPct val="100000"/>
              <a:buFont typeface="Amatic SC"/>
              <a:buChar char="●"/>
            </a:pPr>
            <a:r>
              <a:rPr lang="en" sz="3600" b="1">
                <a:latin typeface="Amatic SC"/>
                <a:ea typeface="Amatic SC"/>
                <a:cs typeface="Amatic SC"/>
                <a:sym typeface="Amatic SC"/>
              </a:rPr>
              <a:t>Synchronize app with server</a:t>
            </a:r>
          </a:p>
          <a:p>
            <a:pPr marL="457200" lvl="0" indent="-457200" rtl="0">
              <a:spcBef>
                <a:spcPts val="0"/>
              </a:spcBef>
              <a:buSzPct val="100000"/>
              <a:buFont typeface="Amatic SC"/>
              <a:buChar char="●"/>
            </a:pPr>
            <a:r>
              <a:rPr lang="en" sz="3600" b="1">
                <a:latin typeface="Amatic SC"/>
                <a:ea typeface="Amatic SC"/>
                <a:cs typeface="Amatic SC"/>
                <a:sym typeface="Amatic SC"/>
              </a:rPr>
              <a:t>Enable offline map saving for off-path users*</a:t>
            </a:r>
          </a:p>
          <a:p>
            <a:pPr lvl="0" rtl="0">
              <a:spcBef>
                <a:spcPts val="0"/>
              </a:spcBef>
              <a:buNone/>
            </a:pPr>
            <a:endParaRPr sz="3600" b="1">
              <a:latin typeface="Amatic SC"/>
              <a:ea typeface="Amatic SC"/>
              <a:cs typeface="Amatic SC"/>
              <a:sym typeface="Amatic SC"/>
            </a:endParaRPr>
          </a:p>
          <a:p>
            <a:pPr lvl="0" indent="457200" rtl="0">
              <a:spcBef>
                <a:spcPts val="0"/>
              </a:spcBef>
              <a:buNone/>
            </a:pPr>
            <a:endParaRPr sz="2400" b="1">
              <a:latin typeface="Amatic SC"/>
              <a:ea typeface="Amatic SC"/>
              <a:cs typeface="Amatic SC"/>
              <a:sym typeface="Amatic SC"/>
            </a:endParaRPr>
          </a:p>
          <a:p>
            <a:pPr marL="0" lvl="0" indent="0" rtl="0">
              <a:spcBef>
                <a:spcPts val="0"/>
              </a:spcBef>
              <a:buNone/>
            </a:pPr>
            <a:endParaRPr sz="2400" b="1">
              <a:latin typeface="Amatic SC"/>
              <a:ea typeface="Amatic SC"/>
              <a:cs typeface="Amatic SC"/>
              <a:sym typeface="Amatic SC"/>
            </a:endParaRPr>
          </a:p>
        </p:txBody>
      </p:sp>
      <p:sp>
        <p:nvSpPr>
          <p:cNvPr id="186" name="Shape 186"/>
          <p:cNvSpPr txBox="1"/>
          <p:nvPr/>
        </p:nvSpPr>
        <p:spPr>
          <a:xfrm>
            <a:off x="7528400" y="4463275"/>
            <a:ext cx="1368000" cy="446100"/>
          </a:xfrm>
          <a:prstGeom prst="rect">
            <a:avLst/>
          </a:prstGeom>
          <a:noFill/>
          <a:ln>
            <a:noFill/>
          </a:ln>
        </p:spPr>
        <p:txBody>
          <a:bodyPr lIns="91425" tIns="91425" rIns="91425" bIns="91425" anchor="t" anchorCtr="0">
            <a:noAutofit/>
          </a:bodyPr>
          <a:lstStyle/>
          <a:p>
            <a:pPr marL="0" lvl="0" indent="0" rtl="0">
              <a:spcBef>
                <a:spcPts val="0"/>
              </a:spcBef>
              <a:buNone/>
            </a:pPr>
            <a:r>
              <a:rPr lang="en" sz="2400" b="1">
                <a:latin typeface="Amatic SC"/>
                <a:ea typeface="Amatic SC"/>
                <a:cs typeface="Amatic SC"/>
                <a:sym typeface="Amatic SC"/>
              </a:rPr>
              <a:t>*Stretch Goal</a:t>
            </a:r>
          </a:p>
          <a:p>
            <a:pPr lvl="0">
              <a:spcBef>
                <a:spcPts val="0"/>
              </a:spcBef>
              <a:buNone/>
            </a:pPr>
            <a:endParaRPr/>
          </a:p>
        </p:txBody>
      </p:sp>
      <p:sp>
        <p:nvSpPr>
          <p:cNvPr id="187" name="Shape 187"/>
          <p:cNvSpPr/>
          <p:nvPr/>
        </p:nvSpPr>
        <p:spPr>
          <a:xfrm>
            <a:off x="8375" y="-125"/>
            <a:ext cx="150600" cy="5143500"/>
          </a:xfrm>
          <a:prstGeom prst="rect">
            <a:avLst/>
          </a:prstGeom>
          <a:solidFill>
            <a:schemeClr val="dk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8" name="Shape 188"/>
          <p:cNvSpPr/>
          <p:nvPr/>
        </p:nvSpPr>
        <p:spPr>
          <a:xfrm>
            <a:off x="9001775" y="250"/>
            <a:ext cx="150600" cy="5191200"/>
          </a:xfrm>
          <a:prstGeom prst="rect">
            <a:avLst/>
          </a:prstGeom>
          <a:solidFill>
            <a:schemeClr val="dk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Shape 193"/>
          <p:cNvPicPr preferRelativeResize="0"/>
          <p:nvPr/>
        </p:nvPicPr>
        <p:blipFill>
          <a:blip r:embed="rId3">
            <a:alphaModFix amt="44000"/>
          </a:blip>
          <a:stretch>
            <a:fillRect/>
          </a:stretch>
        </p:blipFill>
        <p:spPr>
          <a:xfrm rot="7933561">
            <a:off x="3067312" y="382204"/>
            <a:ext cx="3385075" cy="3994375"/>
          </a:xfrm>
          <a:prstGeom prst="rect">
            <a:avLst/>
          </a:prstGeom>
          <a:noFill/>
          <a:ln>
            <a:noFill/>
          </a:ln>
        </p:spPr>
      </p:pic>
      <p:sp>
        <p:nvSpPr>
          <p:cNvPr id="194" name="Shape 194"/>
          <p:cNvSpPr txBox="1">
            <a:spLocks noGrp="1"/>
          </p:cNvSpPr>
          <p:nvPr>
            <p:ph type="title"/>
          </p:nvPr>
        </p:nvSpPr>
        <p:spPr>
          <a:xfrm>
            <a:off x="1708400" y="1906975"/>
            <a:ext cx="6102900" cy="801000"/>
          </a:xfrm>
          <a:prstGeom prst="rect">
            <a:avLst/>
          </a:prstGeom>
        </p:spPr>
        <p:txBody>
          <a:bodyPr lIns="91425" tIns="91425" rIns="91425" bIns="91425" anchor="t" anchorCtr="0">
            <a:noAutofit/>
          </a:bodyPr>
          <a:lstStyle/>
          <a:p>
            <a:pPr lvl="0" algn="ctr" rtl="0">
              <a:spcBef>
                <a:spcPts val="0"/>
              </a:spcBef>
              <a:buNone/>
            </a:pPr>
            <a:r>
              <a:rPr lang="en"/>
              <a:t>...And that’s the way the cookie crumbles!</a:t>
            </a:r>
          </a:p>
          <a:p>
            <a:pPr lvl="0" algn="ctr">
              <a:spcBef>
                <a:spcPts val="0"/>
              </a:spcBef>
              <a:buNone/>
            </a:pPr>
            <a:endParaRPr/>
          </a:p>
        </p:txBody>
      </p:sp>
      <p:sp>
        <p:nvSpPr>
          <p:cNvPr id="195" name="Shape 195"/>
          <p:cNvSpPr/>
          <p:nvPr/>
        </p:nvSpPr>
        <p:spPr>
          <a:xfrm>
            <a:off x="8375" y="-125"/>
            <a:ext cx="150600" cy="5143500"/>
          </a:xfrm>
          <a:prstGeom prst="rect">
            <a:avLst/>
          </a:prstGeom>
          <a:solidFill>
            <a:schemeClr val="dk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6" name="Shape 196"/>
          <p:cNvSpPr/>
          <p:nvPr/>
        </p:nvSpPr>
        <p:spPr>
          <a:xfrm>
            <a:off x="9001775" y="250"/>
            <a:ext cx="150600" cy="5191200"/>
          </a:xfrm>
          <a:prstGeom prst="rect">
            <a:avLst/>
          </a:prstGeom>
          <a:solidFill>
            <a:schemeClr val="dk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ransition spd="slow">
    <p:cut/>
  </p:transition>
</p:sld>
</file>

<file path=ppt/theme/theme1.xml><?xml version="1.0" encoding="utf-8"?>
<a:theme xmlns:a="http://schemas.openxmlformats.org/drawingml/2006/main" name="beach-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161</Words>
  <Application>Microsoft Macintosh PowerPoint</Application>
  <PresentationFormat>On-screen Show (16:9)</PresentationFormat>
  <Paragraphs>38</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Amatic SC</vt:lpstr>
      <vt:lpstr>Source Code Pro</vt:lpstr>
      <vt:lpstr>Arial</vt:lpstr>
      <vt:lpstr>beach-day</vt:lpstr>
      <vt:lpstr>Crumble</vt:lpstr>
      <vt:lpstr>Needs a Goal</vt:lpstr>
      <vt:lpstr>Anatomy of Crumble</vt:lpstr>
      <vt:lpstr>POV - Jeff</vt:lpstr>
      <vt:lpstr>POV - Jeff</vt:lpstr>
      <vt:lpstr>POV - Steve</vt:lpstr>
      <vt:lpstr>The Bar So Far</vt:lpstr>
      <vt:lpstr>Going Forward</vt:lpstr>
      <vt:lpstr>...And that’s the way the cookie crumbles!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Crumble</dc:title>
  <cp:lastModifiedBy>Manoj Seeram</cp:lastModifiedBy>
  <cp:revision>2</cp:revision>
  <dcterms:modified xsi:type="dcterms:W3CDTF">2018-10-13T23:14:06Z</dcterms:modified>
</cp:coreProperties>
</file>